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6" r:id="rId1"/>
  </p:sldMasterIdLst>
  <p:sldIdLst>
    <p:sldId id="256" r:id="rId2"/>
    <p:sldId id="257" r:id="rId3"/>
    <p:sldId id="258" r:id="rId4"/>
    <p:sldId id="262" r:id="rId5"/>
    <p:sldId id="261" r:id="rId6"/>
    <p:sldId id="266" r:id="rId7"/>
    <p:sldId id="269" r:id="rId8"/>
    <p:sldId id="273" r:id="rId9"/>
    <p:sldId id="312" r:id="rId10"/>
    <p:sldId id="315" r:id="rId11"/>
    <p:sldId id="263" r:id="rId12"/>
    <p:sldId id="264" r:id="rId13"/>
    <p:sldId id="265" r:id="rId14"/>
    <p:sldId id="267" r:id="rId15"/>
    <p:sldId id="268" r:id="rId16"/>
    <p:sldId id="270" r:id="rId17"/>
    <p:sldId id="272" r:id="rId18"/>
    <p:sldId id="274" r:id="rId19"/>
    <p:sldId id="271" r:id="rId20"/>
    <p:sldId id="31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93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0FCB21D-6C17-4F27-88A0-B4EC0057583D}" type="datetimeFigureOut">
              <a:rPr lang="it-IT" smtClean="0"/>
              <a:t>22/10/2019</a:t>
            </a:fld>
            <a:endParaRPr lang="it-IT"/>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it-IT"/>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06C8F93-8441-464B-99AB-5B3A6035A796}" type="slidenum">
              <a:rPr lang="it-IT" smtClean="0"/>
              <a:t>‹N›</a:t>
            </a:fld>
            <a:endParaRPr lang="it-IT"/>
          </a:p>
        </p:txBody>
      </p:sp>
    </p:spTree>
    <p:extLst>
      <p:ext uri="{BB962C8B-B14F-4D97-AF65-F5344CB8AC3E}">
        <p14:creationId xmlns:p14="http://schemas.microsoft.com/office/powerpoint/2010/main" val="382103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FCB21D-6C17-4F27-88A0-B4EC0057583D}" type="datetimeFigureOut">
              <a:rPr lang="it-IT" smtClean="0"/>
              <a:t>22/10/2019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06C8F93-8441-464B-99AB-5B3A6035A796}" type="slidenum">
              <a:rPr lang="it-IT" smtClean="0"/>
              <a:t>‹N›</a:t>
            </a:fld>
            <a:endParaRPr lang="it-IT"/>
          </a:p>
        </p:txBody>
      </p:sp>
    </p:spTree>
    <p:extLst>
      <p:ext uri="{BB962C8B-B14F-4D97-AF65-F5344CB8AC3E}">
        <p14:creationId xmlns:p14="http://schemas.microsoft.com/office/powerpoint/2010/main" val="281729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0FCB21D-6C17-4F27-88A0-B4EC0057583D}" type="datetimeFigureOut">
              <a:rPr lang="it-IT" smtClean="0"/>
              <a:t>22/10/2019</a:t>
            </a:fld>
            <a:endParaRPr lang="it-IT"/>
          </a:p>
        </p:txBody>
      </p:sp>
      <p:sp>
        <p:nvSpPr>
          <p:cNvPr id="5" name="Footer Placeholder 4"/>
          <p:cNvSpPr>
            <a:spLocks noGrp="1"/>
          </p:cNvSpPr>
          <p:nvPr>
            <p:ph type="ftr" sz="quarter" idx="11"/>
          </p:nvPr>
        </p:nvSpPr>
        <p:spPr>
          <a:xfrm>
            <a:off x="774923" y="5951811"/>
            <a:ext cx="7896279" cy="365125"/>
          </a:xfrm>
        </p:spPr>
        <p:txBody>
          <a:bodyPr/>
          <a:lstStyle/>
          <a:p>
            <a:endParaRPr lang="it-IT"/>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06C8F93-8441-464B-99AB-5B3A6035A796}" type="slidenum">
              <a:rPr lang="it-IT" smtClean="0"/>
              <a:t>‹N›</a:t>
            </a:fld>
            <a:endParaRPr lang="it-IT"/>
          </a:p>
        </p:txBody>
      </p:sp>
    </p:spTree>
    <p:extLst>
      <p:ext uri="{BB962C8B-B14F-4D97-AF65-F5344CB8AC3E}">
        <p14:creationId xmlns:p14="http://schemas.microsoft.com/office/powerpoint/2010/main" val="227112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FCB21D-6C17-4F27-88A0-B4EC0057583D}" type="datetimeFigureOut">
              <a:rPr lang="it-IT" smtClean="0"/>
              <a:t>22/10/2019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558300" y="5956137"/>
            <a:ext cx="1052508" cy="365125"/>
          </a:xfrm>
        </p:spPr>
        <p:txBody>
          <a:bodyPr/>
          <a:lstStyle/>
          <a:p>
            <a:fld id="{006C8F93-8441-464B-99AB-5B3A6035A796}" type="slidenum">
              <a:rPr lang="it-IT" smtClean="0"/>
              <a:t>‹N›</a:t>
            </a:fld>
            <a:endParaRPr lang="it-IT"/>
          </a:p>
        </p:txBody>
      </p:sp>
    </p:spTree>
    <p:extLst>
      <p:ext uri="{BB962C8B-B14F-4D97-AF65-F5344CB8AC3E}">
        <p14:creationId xmlns:p14="http://schemas.microsoft.com/office/powerpoint/2010/main" val="37008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0FCB21D-6C17-4F27-88A0-B4EC0057583D}" type="datetimeFigureOut">
              <a:rPr lang="it-IT" smtClean="0"/>
              <a:t>22/10/2019</a:t>
            </a:fld>
            <a:endParaRPr lang="it-IT"/>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06C8F93-8441-464B-99AB-5B3A6035A796}" type="slidenum">
              <a:rPr lang="it-IT" smtClean="0"/>
              <a:t>‹N›</a:t>
            </a:fld>
            <a:endParaRPr lang="it-IT"/>
          </a:p>
        </p:txBody>
      </p:sp>
    </p:spTree>
    <p:extLst>
      <p:ext uri="{BB962C8B-B14F-4D97-AF65-F5344CB8AC3E}">
        <p14:creationId xmlns:p14="http://schemas.microsoft.com/office/powerpoint/2010/main" val="56278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0FCB21D-6C17-4F27-88A0-B4EC0057583D}" type="datetimeFigureOut">
              <a:rPr lang="it-IT" smtClean="0"/>
              <a:t>22/10/2019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06C8F93-8441-464B-99AB-5B3A6035A796}" type="slidenum">
              <a:rPr lang="it-IT" smtClean="0"/>
              <a:t>‹N›</a:t>
            </a:fld>
            <a:endParaRPr lang="it-IT"/>
          </a:p>
        </p:txBody>
      </p:sp>
    </p:spTree>
    <p:extLst>
      <p:ext uri="{BB962C8B-B14F-4D97-AF65-F5344CB8AC3E}">
        <p14:creationId xmlns:p14="http://schemas.microsoft.com/office/powerpoint/2010/main" val="211005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0FCB21D-6C17-4F27-88A0-B4EC0057583D}" type="datetimeFigureOut">
              <a:rPr lang="it-IT" smtClean="0"/>
              <a:t>22/10/2019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06C8F93-8441-464B-99AB-5B3A6035A796}" type="slidenum">
              <a:rPr lang="it-IT" smtClean="0"/>
              <a:t>‹N›</a:t>
            </a:fld>
            <a:endParaRPr lang="it-IT"/>
          </a:p>
        </p:txBody>
      </p:sp>
    </p:spTree>
    <p:extLst>
      <p:ext uri="{BB962C8B-B14F-4D97-AF65-F5344CB8AC3E}">
        <p14:creationId xmlns:p14="http://schemas.microsoft.com/office/powerpoint/2010/main" val="3462363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0FCB21D-6C17-4F27-88A0-B4EC0057583D}" type="datetimeFigureOut">
              <a:rPr lang="it-IT" smtClean="0"/>
              <a:t>22/10/2019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06C8F93-8441-464B-99AB-5B3A6035A796}" type="slidenum">
              <a:rPr lang="it-IT" smtClean="0"/>
              <a:t>‹N›</a:t>
            </a:fld>
            <a:endParaRPr lang="it-IT"/>
          </a:p>
        </p:txBody>
      </p:sp>
    </p:spTree>
    <p:extLst>
      <p:ext uri="{BB962C8B-B14F-4D97-AF65-F5344CB8AC3E}">
        <p14:creationId xmlns:p14="http://schemas.microsoft.com/office/powerpoint/2010/main" val="234658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CB21D-6C17-4F27-88A0-B4EC0057583D}" type="datetimeFigureOut">
              <a:rPr lang="it-IT" smtClean="0"/>
              <a:t>22/10/2019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06C8F93-8441-464B-99AB-5B3A6035A796}" type="slidenum">
              <a:rPr lang="it-IT" smtClean="0"/>
              <a:t>‹N›</a:t>
            </a:fld>
            <a:endParaRPr lang="it-IT"/>
          </a:p>
        </p:txBody>
      </p:sp>
    </p:spTree>
    <p:extLst>
      <p:ext uri="{BB962C8B-B14F-4D97-AF65-F5344CB8AC3E}">
        <p14:creationId xmlns:p14="http://schemas.microsoft.com/office/powerpoint/2010/main" val="28312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0FCB21D-6C17-4F27-88A0-B4EC0057583D}" type="datetimeFigureOut">
              <a:rPr lang="it-IT" smtClean="0"/>
              <a:t>22/10/2019</a:t>
            </a:fld>
            <a:endParaRPr lang="it-IT"/>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06C8F93-8441-464B-99AB-5B3A6035A796}" type="slidenum">
              <a:rPr lang="it-IT" smtClean="0"/>
              <a:t>‹N›</a:t>
            </a:fld>
            <a:endParaRPr lang="it-IT"/>
          </a:p>
        </p:txBody>
      </p:sp>
    </p:spTree>
    <p:extLst>
      <p:ext uri="{BB962C8B-B14F-4D97-AF65-F5344CB8AC3E}">
        <p14:creationId xmlns:p14="http://schemas.microsoft.com/office/powerpoint/2010/main" val="2976271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0FCB21D-6C17-4F27-88A0-B4EC0057583D}" type="datetimeFigureOut">
              <a:rPr lang="it-IT" smtClean="0"/>
              <a:t>22/10/2019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06C8F93-8441-464B-99AB-5B3A6035A796}" type="slidenum">
              <a:rPr lang="it-IT" smtClean="0"/>
              <a:t>‹N›</a:t>
            </a:fld>
            <a:endParaRPr lang="it-IT"/>
          </a:p>
        </p:txBody>
      </p:sp>
    </p:spTree>
    <p:extLst>
      <p:ext uri="{BB962C8B-B14F-4D97-AF65-F5344CB8AC3E}">
        <p14:creationId xmlns:p14="http://schemas.microsoft.com/office/powerpoint/2010/main" val="311927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0FCB21D-6C17-4F27-88A0-B4EC0057583D}" type="datetimeFigureOut">
              <a:rPr lang="it-IT" smtClean="0"/>
              <a:t>22/10/2019</a:t>
            </a:fld>
            <a:endParaRPr lang="it-IT"/>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it-IT"/>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06C8F93-8441-464B-99AB-5B3A6035A796}" type="slidenum">
              <a:rPr lang="it-IT" smtClean="0"/>
              <a:t>‹N›</a:t>
            </a:fld>
            <a:endParaRPr lang="it-IT"/>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36402600"/>
      </p:ext>
    </p:extLst>
  </p:cSld>
  <p:clrMap bg1="lt1" tx1="dk1" bg2="lt2" tx2="dk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5EB7C5-CA09-4E13-94C0-7BFF96DF2412}"/>
              </a:ext>
            </a:extLst>
          </p:cNvPr>
          <p:cNvSpPr>
            <a:spLocks noGrp="1"/>
          </p:cNvSpPr>
          <p:nvPr>
            <p:ph type="ctrTitle"/>
          </p:nvPr>
        </p:nvSpPr>
        <p:spPr>
          <a:xfrm>
            <a:off x="684211" y="685800"/>
            <a:ext cx="8001001" cy="2328334"/>
          </a:xfrm>
        </p:spPr>
        <p:txBody>
          <a:bodyPr>
            <a:normAutofit/>
          </a:bodyPr>
          <a:lstStyle/>
          <a:p>
            <a:r>
              <a:rPr lang="it-IT" sz="2800" cap="none" dirty="0">
                <a:solidFill>
                  <a:schemeClr val="tx1"/>
                </a:solidFill>
                <a:ea typeface="Verdana" panose="020B0604030504040204" pitchFamily="34" charset="0"/>
              </a:rPr>
              <a:t>Alternativa-mente</a:t>
            </a:r>
          </a:p>
        </p:txBody>
      </p:sp>
      <p:sp>
        <p:nvSpPr>
          <p:cNvPr id="3" name="Sottotitolo 2">
            <a:extLst>
              <a:ext uri="{FF2B5EF4-FFF2-40B4-BE49-F238E27FC236}">
                <a16:creationId xmlns:a16="http://schemas.microsoft.com/office/drawing/2014/main" id="{4415155B-5418-4715-A6C4-1217E918E663}"/>
              </a:ext>
            </a:extLst>
          </p:cNvPr>
          <p:cNvSpPr>
            <a:spLocks noGrp="1"/>
          </p:cNvSpPr>
          <p:nvPr>
            <p:ph type="subTitle" idx="1"/>
          </p:nvPr>
        </p:nvSpPr>
        <p:spPr>
          <a:xfrm>
            <a:off x="684211" y="3843867"/>
            <a:ext cx="7742816" cy="1947333"/>
          </a:xfrm>
        </p:spPr>
        <p:txBody>
          <a:bodyPr>
            <a:normAutofit/>
          </a:bodyPr>
          <a:lstStyle/>
          <a:p>
            <a:r>
              <a:rPr lang="it-IT" sz="2400" cap="none" dirty="0">
                <a:solidFill>
                  <a:schemeClr val="tx1"/>
                </a:solidFill>
                <a:ea typeface="Verdana" panose="020B0604030504040204" pitchFamily="34" charset="0"/>
              </a:rPr>
              <a:t>Filosofare con i bambini e i ragazzi per la</a:t>
            </a:r>
          </a:p>
          <a:p>
            <a:r>
              <a:rPr lang="it-IT" sz="2400" cap="none" dirty="0">
                <a:solidFill>
                  <a:schemeClr val="tx1"/>
                </a:solidFill>
                <a:ea typeface="Verdana" panose="020B0604030504040204" pitchFamily="34" charset="0"/>
              </a:rPr>
              <a:t>costruzione del pensiero critico</a:t>
            </a:r>
          </a:p>
          <a:p>
            <a:endParaRPr lang="it-IT" sz="2400" cap="none" dirty="0">
              <a:solidFill>
                <a:schemeClr val="tx1"/>
              </a:solidFill>
              <a:latin typeface="Verdana" panose="020B0604030504040204" pitchFamily="34" charset="0"/>
              <a:ea typeface="Verdana" panose="020B0604030504040204" pitchFamily="34" charset="0"/>
            </a:endParaRPr>
          </a:p>
          <a:p>
            <a:pPr algn="ctr"/>
            <a:r>
              <a:rPr lang="it-IT" sz="1200" cap="none" dirty="0">
                <a:solidFill>
                  <a:schemeClr val="tx1"/>
                </a:solidFill>
                <a:latin typeface="Verdana" panose="020B0604030504040204" pitchFamily="34" charset="0"/>
                <a:ea typeface="Verdana" panose="020B0604030504040204" pitchFamily="34" charset="0"/>
              </a:rPr>
              <a:t>Rosanna Lavagna UAAR Padova 25/10/2019</a:t>
            </a:r>
          </a:p>
        </p:txBody>
      </p:sp>
    </p:spTree>
    <p:extLst>
      <p:ext uri="{BB962C8B-B14F-4D97-AF65-F5344CB8AC3E}">
        <p14:creationId xmlns:p14="http://schemas.microsoft.com/office/powerpoint/2010/main" val="281278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cap="none" dirty="0">
                <a:solidFill>
                  <a:schemeClr val="tx1"/>
                </a:solidFill>
                <a:latin typeface="Verdana" panose="020B0604030504040204" pitchFamily="34" charset="0"/>
                <a:ea typeface="Verdana" panose="020B0604030504040204" pitchFamily="34" charset="0"/>
                <a:cs typeface="Verdana" panose="020B0604030504040204" pitchFamily="34" charset="0"/>
              </a:rPr>
              <a:t>Altre iniziative</a:t>
            </a:r>
          </a:p>
        </p:txBody>
      </p:sp>
      <p:sp>
        <p:nvSpPr>
          <p:cNvPr id="3" name="Segnaposto contenuto 2"/>
          <p:cNvSpPr>
            <a:spLocks noGrp="1"/>
          </p:cNvSpPr>
          <p:nvPr>
            <p:ph idx="1"/>
          </p:nvPr>
        </p:nvSpPr>
        <p:spPr>
          <a:xfrm>
            <a:off x="488373" y="1849582"/>
            <a:ext cx="11122435" cy="4187536"/>
          </a:xfrm>
        </p:spPr>
        <p:txBody>
          <a:bodyPr>
            <a:normAutofit/>
          </a:bodyPr>
          <a:lstStyle/>
          <a:p>
            <a:pPr marL="0" indent="0">
              <a:lnSpc>
                <a:spcPct val="150000"/>
              </a:lnSpc>
              <a:buNone/>
            </a:pPr>
            <a:r>
              <a:rPr lang="it-IT" sz="2000" dirty="0">
                <a:latin typeface="Verdana" panose="020B0604030504040204" pitchFamily="34" charset="0"/>
                <a:ea typeface="Verdana" panose="020B0604030504040204" pitchFamily="34" charset="0"/>
                <a:cs typeface="Verdana" panose="020B0604030504040204" pitchFamily="34" charset="0"/>
              </a:rPr>
              <a:t>Negli anni recenti, si sono sviluppati altri percorsi di ricerca che hanno arricchito lo scenario con iniziative rivolte ad ogni ordine di scuola.</a:t>
            </a:r>
          </a:p>
          <a:p>
            <a:pPr marL="0" indent="0">
              <a:lnSpc>
                <a:spcPct val="150000"/>
              </a:lnSpc>
              <a:buNone/>
            </a:pPr>
            <a:r>
              <a:rPr lang="it-IT" sz="2000" dirty="0">
                <a:latin typeface="Verdana" panose="020B0604030504040204" pitchFamily="34" charset="0"/>
                <a:ea typeface="Verdana" panose="020B0604030504040204" pitchFamily="34" charset="0"/>
                <a:cs typeface="Verdana" panose="020B0604030504040204" pitchFamily="34" charset="0"/>
              </a:rPr>
              <a:t>In particolare </a:t>
            </a:r>
            <a:r>
              <a:rPr lang="it-IT" sz="2000" dirty="0" err="1">
                <a:latin typeface="Verdana" panose="020B0604030504040204" pitchFamily="34" charset="0"/>
                <a:ea typeface="Verdana" panose="020B0604030504040204" pitchFamily="34" charset="0"/>
                <a:cs typeface="Verdana" panose="020B0604030504040204" pitchFamily="34" charset="0"/>
              </a:rPr>
              <a:t>Ekkehard</a:t>
            </a:r>
            <a:r>
              <a:rPr lang="it-IT" sz="2000" dirty="0">
                <a:latin typeface="Verdana" panose="020B0604030504040204" pitchFamily="34" charset="0"/>
                <a:ea typeface="Verdana" panose="020B0604030504040204" pitchFamily="34" charset="0"/>
                <a:cs typeface="Verdana" panose="020B0604030504040204" pitchFamily="34" charset="0"/>
              </a:rPr>
              <a:t> Martens, docente di filosofia all’Università di </a:t>
            </a:r>
            <a:r>
              <a:rPr lang="it-IT" sz="2000" dirty="0" err="1">
                <a:latin typeface="Verdana" panose="020B0604030504040204" pitchFamily="34" charset="0"/>
                <a:ea typeface="Verdana" panose="020B0604030504040204" pitchFamily="34" charset="0"/>
                <a:cs typeface="Verdana" panose="020B0604030504040204" pitchFamily="34" charset="0"/>
              </a:rPr>
              <a:t>Amburgo,in</a:t>
            </a:r>
            <a:r>
              <a:rPr lang="it-IT" sz="2000" dirty="0">
                <a:latin typeface="Verdana" panose="020B0604030504040204" pitchFamily="34" charset="0"/>
                <a:ea typeface="Verdana" panose="020B0604030504040204" pitchFamily="34" charset="0"/>
                <a:cs typeface="Verdana" panose="020B0604030504040204" pitchFamily="34" charset="0"/>
              </a:rPr>
              <a:t> luogo della formula «filosofia per bambini» propone la formula </a:t>
            </a:r>
            <a:r>
              <a:rPr lang="it-IT" sz="2000" i="1" dirty="0">
                <a:solidFill>
                  <a:schemeClr val="tx1"/>
                </a:solidFill>
                <a:latin typeface="Verdana" panose="020B0604030504040204" pitchFamily="34" charset="0"/>
                <a:ea typeface="Verdana" panose="020B0604030504040204" pitchFamily="34" charset="0"/>
                <a:cs typeface="Verdana" panose="020B0604030504040204" pitchFamily="34" charset="0"/>
              </a:rPr>
              <a:t>«filosofare con i bambini»</a:t>
            </a:r>
            <a:r>
              <a:rPr lang="it-IT" sz="2000" dirty="0">
                <a:latin typeface="Verdana" panose="020B0604030504040204" pitchFamily="34" charset="0"/>
                <a:ea typeface="Verdana" panose="020B0604030504040204" pitchFamily="34" charset="0"/>
                <a:cs typeface="Verdana" panose="020B0604030504040204" pitchFamily="34" charset="0"/>
              </a:rPr>
              <a:t> per sottolineare il carattere della filosofia come attività condivisa</a:t>
            </a:r>
          </a:p>
        </p:txBody>
      </p:sp>
    </p:spTree>
    <p:extLst>
      <p:ext uri="{BB962C8B-B14F-4D97-AF65-F5344CB8AC3E}">
        <p14:creationId xmlns:p14="http://schemas.microsoft.com/office/powerpoint/2010/main" val="1262479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2F3744-64E4-469F-B6EA-FCFC04391B2B}"/>
              </a:ext>
            </a:extLst>
          </p:cNvPr>
          <p:cNvSpPr>
            <a:spLocks noGrp="1"/>
          </p:cNvSpPr>
          <p:nvPr>
            <p:ph type="title"/>
          </p:nvPr>
        </p:nvSpPr>
        <p:spPr>
          <a:xfrm>
            <a:off x="581192" y="1163782"/>
            <a:ext cx="11029616" cy="552174"/>
          </a:xfrm>
        </p:spPr>
        <p:txBody>
          <a:bodyPr>
            <a:normAutofit fontScale="90000"/>
          </a:bodyPr>
          <a:lstStyle/>
          <a:p>
            <a:br>
              <a:rPr lang="it-IT" b="1" dirty="0"/>
            </a:br>
            <a:br>
              <a:rPr lang="it-IT" b="1" dirty="0"/>
            </a:br>
            <a:br>
              <a:rPr lang="it-IT" b="1" dirty="0"/>
            </a:br>
            <a:br>
              <a:rPr lang="it-IT" b="1" dirty="0"/>
            </a:br>
            <a:br>
              <a:rPr lang="it-IT" b="1" dirty="0"/>
            </a:br>
            <a:br>
              <a:rPr lang="it-IT" b="1" dirty="0"/>
            </a:br>
            <a:br>
              <a:rPr lang="it-IT" b="1" dirty="0"/>
            </a:br>
            <a:br>
              <a:rPr lang="it-IT" b="1" dirty="0"/>
            </a:br>
            <a:r>
              <a:rPr lang="it-IT" sz="3100" cap="none" dirty="0">
                <a:solidFill>
                  <a:schemeClr val="tx1"/>
                </a:solidFill>
              </a:rPr>
              <a:t>Il laboratorio di pensiero</a:t>
            </a:r>
            <a:endParaRPr lang="it-IT" sz="3100" dirty="0">
              <a:solidFill>
                <a:schemeClr val="tx1"/>
              </a:solidFill>
            </a:endParaRPr>
          </a:p>
        </p:txBody>
      </p:sp>
      <p:pic>
        <p:nvPicPr>
          <p:cNvPr id="5" name="Segnaposto contenuto 4">
            <a:extLst>
              <a:ext uri="{FF2B5EF4-FFF2-40B4-BE49-F238E27FC236}">
                <a16:creationId xmlns:a16="http://schemas.microsoft.com/office/drawing/2014/main" id="{FC86945D-32A6-43A3-97E5-D41783AE38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7990" y="2181225"/>
            <a:ext cx="5574864" cy="3600000"/>
          </a:xfrm>
        </p:spPr>
      </p:pic>
    </p:spTree>
    <p:extLst>
      <p:ext uri="{BB962C8B-B14F-4D97-AF65-F5344CB8AC3E}">
        <p14:creationId xmlns:p14="http://schemas.microsoft.com/office/powerpoint/2010/main" val="123943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108755-6B8C-4EDE-996E-332963146087}"/>
              </a:ext>
            </a:extLst>
          </p:cNvPr>
          <p:cNvSpPr>
            <a:spLocks noGrp="1"/>
          </p:cNvSpPr>
          <p:nvPr>
            <p:ph type="title"/>
          </p:nvPr>
        </p:nvSpPr>
        <p:spPr>
          <a:xfrm>
            <a:off x="581192" y="1122218"/>
            <a:ext cx="11029616" cy="593738"/>
          </a:xfrm>
        </p:spPr>
        <p:txBody>
          <a:bodyPr>
            <a:normAutofit fontScale="90000"/>
          </a:bodyPr>
          <a:lstStyle/>
          <a:p>
            <a:br>
              <a:rPr lang="it-IT" dirty="0"/>
            </a:br>
            <a:r>
              <a:rPr lang="it-IT" sz="3100" cap="none" dirty="0">
                <a:solidFill>
                  <a:schemeClr val="tx1"/>
                </a:solidFill>
              </a:rPr>
              <a:t>Spazi e tempi</a:t>
            </a:r>
            <a:endParaRPr lang="it-IT" sz="3100" dirty="0">
              <a:solidFill>
                <a:schemeClr val="tx1"/>
              </a:solidFill>
            </a:endParaRPr>
          </a:p>
        </p:txBody>
      </p:sp>
      <p:sp>
        <p:nvSpPr>
          <p:cNvPr id="3" name="Segnaposto contenuto 2">
            <a:extLst>
              <a:ext uri="{FF2B5EF4-FFF2-40B4-BE49-F238E27FC236}">
                <a16:creationId xmlns:a16="http://schemas.microsoft.com/office/drawing/2014/main" id="{FE8F793B-50FC-4F83-841A-EA2C7EE62E5D}"/>
              </a:ext>
            </a:extLst>
          </p:cNvPr>
          <p:cNvSpPr>
            <a:spLocks noGrp="1"/>
          </p:cNvSpPr>
          <p:nvPr>
            <p:ph idx="1"/>
          </p:nvPr>
        </p:nvSpPr>
        <p:spPr>
          <a:xfrm>
            <a:off x="581192" y="2180497"/>
            <a:ext cx="11029615" cy="4137176"/>
          </a:xfrm>
        </p:spPr>
        <p:txBody>
          <a:bodyPr>
            <a:normAutofit/>
          </a:bodyPr>
          <a:lstStyle/>
          <a:p>
            <a:r>
              <a:rPr lang="it-IT" sz="2000" dirty="0"/>
              <a:t>Spazio: </a:t>
            </a:r>
          </a:p>
          <a:p>
            <a:pPr marL="324000" lvl="1" indent="0">
              <a:buNone/>
            </a:pPr>
            <a:r>
              <a:rPr lang="it-IT" sz="2000" dirty="0"/>
              <a:t>aula dove i partecipanti si dispongono in cerchio o in semicerchio se ci si avvale della proiezione di immagini </a:t>
            </a:r>
          </a:p>
          <a:p>
            <a:r>
              <a:rPr lang="it-IT" sz="2000" dirty="0"/>
              <a:t>Tempi </a:t>
            </a:r>
          </a:p>
          <a:p>
            <a:pPr marL="324000" lvl="1" indent="0">
              <a:buNone/>
            </a:pPr>
            <a:r>
              <a:rPr lang="it-IT" sz="2000" dirty="0"/>
              <a:t>dipendono dall’età dei partecipanti: </a:t>
            </a:r>
          </a:p>
          <a:p>
            <a:pPr lvl="2">
              <a:buFont typeface="Wingdings" panose="05000000000000000000" pitchFamily="2" charset="2"/>
              <a:buChar char="Ø"/>
            </a:pPr>
            <a:r>
              <a:rPr lang="it-IT" sz="2000" dirty="0"/>
              <a:t>per la scuola dell’infanzia e i primi due anni della scuola primaria: un’ora</a:t>
            </a:r>
          </a:p>
          <a:p>
            <a:pPr lvl="2">
              <a:buFont typeface="Wingdings" panose="05000000000000000000" pitchFamily="2" charset="2"/>
              <a:buChar char="Ø"/>
            </a:pPr>
            <a:r>
              <a:rPr lang="it-IT" sz="2000" dirty="0"/>
              <a:t>per gli anni successivi e la scuola secondaria: un’ora e mezza.</a:t>
            </a:r>
          </a:p>
          <a:p>
            <a:pPr lvl="2">
              <a:buFont typeface="Wingdings" panose="05000000000000000000" pitchFamily="2" charset="2"/>
              <a:buChar char="Ø"/>
            </a:pPr>
            <a:endParaRPr lang="it-IT" sz="2000" dirty="0"/>
          </a:p>
          <a:p>
            <a:endParaRPr lang="it-IT" dirty="0"/>
          </a:p>
        </p:txBody>
      </p:sp>
    </p:spTree>
    <p:extLst>
      <p:ext uri="{BB962C8B-B14F-4D97-AF65-F5344CB8AC3E}">
        <p14:creationId xmlns:p14="http://schemas.microsoft.com/office/powerpoint/2010/main" val="234477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92DD6F-3782-46E2-ACE7-87DE4E220166}"/>
              </a:ext>
            </a:extLst>
          </p:cNvPr>
          <p:cNvSpPr>
            <a:spLocks noGrp="1"/>
          </p:cNvSpPr>
          <p:nvPr>
            <p:ph type="title"/>
          </p:nvPr>
        </p:nvSpPr>
        <p:spPr/>
        <p:txBody>
          <a:bodyPr/>
          <a:lstStyle/>
          <a:p>
            <a:r>
              <a:rPr lang="it-IT" cap="none" dirty="0">
                <a:solidFill>
                  <a:schemeClr val="tx1"/>
                </a:solidFill>
              </a:rPr>
              <a:t>Metodo</a:t>
            </a:r>
          </a:p>
        </p:txBody>
      </p:sp>
      <p:sp>
        <p:nvSpPr>
          <p:cNvPr id="3" name="Segnaposto contenuto 2">
            <a:extLst>
              <a:ext uri="{FF2B5EF4-FFF2-40B4-BE49-F238E27FC236}">
                <a16:creationId xmlns:a16="http://schemas.microsoft.com/office/drawing/2014/main" id="{3C0DADC2-ED27-4462-ADCE-730477610384}"/>
              </a:ext>
            </a:extLst>
          </p:cNvPr>
          <p:cNvSpPr>
            <a:spLocks noGrp="1"/>
          </p:cNvSpPr>
          <p:nvPr>
            <p:ph idx="1"/>
          </p:nvPr>
        </p:nvSpPr>
        <p:spPr>
          <a:xfrm>
            <a:off x="457200" y="2180496"/>
            <a:ext cx="11153607" cy="3326686"/>
          </a:xfrm>
        </p:spPr>
        <p:txBody>
          <a:bodyPr/>
          <a:lstStyle/>
          <a:p>
            <a:pPr marL="0" indent="0">
              <a:lnSpc>
                <a:spcPct val="150000"/>
              </a:lnSpc>
              <a:buNone/>
            </a:pPr>
            <a:r>
              <a:rPr lang="it-IT" sz="2000" dirty="0"/>
              <a:t>La pratica del laboratorio non vuole anticipare il tradizionale insegnamento della storia della filosofia in fasce di età anteriori, ma “filosofare” con i bambini, ossia applicare le metodologie del dialogo filosofico per stimolarli a riflettere </a:t>
            </a:r>
          </a:p>
          <a:p>
            <a:endParaRPr lang="it-IT" dirty="0"/>
          </a:p>
        </p:txBody>
      </p:sp>
    </p:spTree>
    <p:extLst>
      <p:ext uri="{BB962C8B-B14F-4D97-AF65-F5344CB8AC3E}">
        <p14:creationId xmlns:p14="http://schemas.microsoft.com/office/powerpoint/2010/main" val="268638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2FFC2-16B8-4A2D-ACBF-DF6E15E55C01}"/>
              </a:ext>
            </a:extLst>
          </p:cNvPr>
          <p:cNvSpPr>
            <a:spLocks noGrp="1"/>
          </p:cNvSpPr>
          <p:nvPr>
            <p:ph type="title"/>
          </p:nvPr>
        </p:nvSpPr>
        <p:spPr/>
        <p:txBody>
          <a:bodyPr/>
          <a:lstStyle/>
          <a:p>
            <a:r>
              <a:rPr lang="it-IT" cap="none" dirty="0">
                <a:solidFill>
                  <a:schemeClr val="tx1"/>
                </a:solidFill>
              </a:rPr>
              <a:t>Dialogo socratico</a:t>
            </a:r>
          </a:p>
        </p:txBody>
      </p:sp>
      <p:sp>
        <p:nvSpPr>
          <p:cNvPr id="3" name="Segnaposto contenuto 2">
            <a:extLst>
              <a:ext uri="{FF2B5EF4-FFF2-40B4-BE49-F238E27FC236}">
                <a16:creationId xmlns:a16="http://schemas.microsoft.com/office/drawing/2014/main" id="{F7ACEFF4-543D-4A3E-9DBA-556ABEF4FF19}"/>
              </a:ext>
            </a:extLst>
          </p:cNvPr>
          <p:cNvSpPr>
            <a:spLocks noGrp="1"/>
          </p:cNvSpPr>
          <p:nvPr>
            <p:ph idx="1"/>
          </p:nvPr>
        </p:nvSpPr>
        <p:spPr/>
        <p:txBody>
          <a:bodyPr>
            <a:normAutofit/>
          </a:bodyPr>
          <a:lstStyle/>
          <a:p>
            <a:pPr marL="0" indent="0">
              <a:lnSpc>
                <a:spcPct val="150000"/>
              </a:lnSpc>
              <a:buNone/>
            </a:pPr>
            <a:r>
              <a:rPr lang="it-IT" sz="2000" dirty="0"/>
              <a:t>La filosofia di Socrate era fondamentalmente basata sul dialogo, attraverso il quale egli stimolava e aiutava l’interlocutore a “partorire” la conoscenza; questo rappresenta il punto qualificante del procedimento da usare con i bambini: </a:t>
            </a:r>
          </a:p>
          <a:p>
            <a:pPr marL="0" indent="0">
              <a:lnSpc>
                <a:spcPct val="150000"/>
              </a:lnSpc>
              <a:buNone/>
            </a:pPr>
            <a:r>
              <a:rPr lang="it-IT" sz="2000" b="1" dirty="0"/>
              <a:t>non fornire mai verità precostituite, ma cercarle e costruirle insieme agli altri partecipanti</a:t>
            </a:r>
          </a:p>
        </p:txBody>
      </p:sp>
    </p:spTree>
    <p:extLst>
      <p:ext uri="{BB962C8B-B14F-4D97-AF65-F5344CB8AC3E}">
        <p14:creationId xmlns:p14="http://schemas.microsoft.com/office/powerpoint/2010/main" val="3844336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1558B2-96DD-453D-AFEA-B2981AAF7400}"/>
              </a:ext>
            </a:extLst>
          </p:cNvPr>
          <p:cNvSpPr>
            <a:spLocks noGrp="1"/>
          </p:cNvSpPr>
          <p:nvPr>
            <p:ph type="title"/>
          </p:nvPr>
        </p:nvSpPr>
        <p:spPr/>
        <p:txBody>
          <a:bodyPr/>
          <a:lstStyle/>
          <a:p>
            <a:r>
              <a:rPr lang="it-IT" cap="none" dirty="0">
                <a:solidFill>
                  <a:schemeClr val="tx1"/>
                </a:solidFill>
              </a:rPr>
              <a:t>Regole del dialogo socratico</a:t>
            </a:r>
          </a:p>
        </p:txBody>
      </p:sp>
      <p:sp>
        <p:nvSpPr>
          <p:cNvPr id="3" name="Segnaposto contenuto 2">
            <a:extLst>
              <a:ext uri="{FF2B5EF4-FFF2-40B4-BE49-F238E27FC236}">
                <a16:creationId xmlns:a16="http://schemas.microsoft.com/office/drawing/2014/main" id="{B06FA448-3253-4E67-91B6-46210BAA84CC}"/>
              </a:ext>
            </a:extLst>
          </p:cNvPr>
          <p:cNvSpPr>
            <a:spLocks noGrp="1"/>
          </p:cNvSpPr>
          <p:nvPr>
            <p:ph idx="1"/>
          </p:nvPr>
        </p:nvSpPr>
        <p:spPr/>
        <p:txBody>
          <a:bodyPr/>
          <a:lstStyle/>
          <a:p>
            <a:pPr marL="0" indent="0">
              <a:lnSpc>
                <a:spcPct val="150000"/>
              </a:lnSpc>
              <a:buNone/>
            </a:pPr>
            <a:r>
              <a:rPr lang="it-IT" sz="2000" dirty="0"/>
              <a:t>Il dialogo socratico presenta vere e proprie regole, non è un parlare fine a se stesso, evita la superficialità, l’improvvisazione e pretende, invece:</a:t>
            </a:r>
          </a:p>
          <a:p>
            <a:pPr>
              <a:lnSpc>
                <a:spcPct val="150000"/>
              </a:lnSpc>
            </a:pPr>
            <a:r>
              <a:rPr lang="it-IT" sz="2000" dirty="0"/>
              <a:t>continua ricerca e documentazione attenta </a:t>
            </a:r>
          </a:p>
          <a:p>
            <a:pPr>
              <a:lnSpc>
                <a:spcPct val="150000"/>
              </a:lnSpc>
            </a:pPr>
            <a:r>
              <a:rPr lang="it-IT" sz="2000" dirty="0"/>
              <a:t>ascolto e discussione delle opinioni altrui</a:t>
            </a:r>
          </a:p>
          <a:p>
            <a:pPr>
              <a:lnSpc>
                <a:spcPct val="150000"/>
              </a:lnSpc>
            </a:pPr>
            <a:r>
              <a:rPr lang="it-IT" sz="2000" dirty="0"/>
              <a:t>superamento dei pregiudizi</a:t>
            </a:r>
          </a:p>
          <a:p>
            <a:endParaRPr lang="it-IT" dirty="0"/>
          </a:p>
        </p:txBody>
      </p:sp>
    </p:spTree>
    <p:extLst>
      <p:ext uri="{BB962C8B-B14F-4D97-AF65-F5344CB8AC3E}">
        <p14:creationId xmlns:p14="http://schemas.microsoft.com/office/powerpoint/2010/main" val="3814511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A6BF3D-1477-44F9-B11A-C9B89BD185AD}"/>
              </a:ext>
            </a:extLst>
          </p:cNvPr>
          <p:cNvSpPr>
            <a:spLocks noGrp="1"/>
          </p:cNvSpPr>
          <p:nvPr>
            <p:ph type="title"/>
          </p:nvPr>
        </p:nvSpPr>
        <p:spPr/>
        <p:txBody>
          <a:bodyPr/>
          <a:lstStyle/>
          <a:p>
            <a:r>
              <a:rPr lang="it-IT" cap="none" dirty="0">
                <a:solidFill>
                  <a:schemeClr val="tx1"/>
                </a:solidFill>
              </a:rPr>
              <a:t>Il docente facilitatore</a:t>
            </a:r>
          </a:p>
        </p:txBody>
      </p:sp>
      <p:sp>
        <p:nvSpPr>
          <p:cNvPr id="3" name="Segnaposto contenuto 2">
            <a:extLst>
              <a:ext uri="{FF2B5EF4-FFF2-40B4-BE49-F238E27FC236}">
                <a16:creationId xmlns:a16="http://schemas.microsoft.com/office/drawing/2014/main" id="{8D96755B-F203-48CC-B606-0156D24B83C7}"/>
              </a:ext>
            </a:extLst>
          </p:cNvPr>
          <p:cNvSpPr>
            <a:spLocks noGrp="1"/>
          </p:cNvSpPr>
          <p:nvPr>
            <p:ph idx="1"/>
          </p:nvPr>
        </p:nvSpPr>
        <p:spPr/>
        <p:txBody>
          <a:bodyPr>
            <a:normAutofit/>
          </a:bodyPr>
          <a:lstStyle/>
          <a:p>
            <a:pPr marL="0" indent="0">
              <a:lnSpc>
                <a:spcPct val="150000"/>
              </a:lnSpc>
              <a:buNone/>
            </a:pPr>
            <a:r>
              <a:rPr lang="it-IT" sz="2000" dirty="0"/>
              <a:t>Il ruolo del docente è quello di facilitatore che, a immagine del Socrate dei dialoghi platonici, aiuta i partecipanti a “partorire” le conoscenze</a:t>
            </a:r>
          </a:p>
        </p:txBody>
      </p:sp>
    </p:spTree>
    <p:extLst>
      <p:ext uri="{BB962C8B-B14F-4D97-AF65-F5344CB8AC3E}">
        <p14:creationId xmlns:p14="http://schemas.microsoft.com/office/powerpoint/2010/main" val="2862222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C9F54D-4B48-4EC6-BE8C-B59CF582D6AB}"/>
              </a:ext>
            </a:extLst>
          </p:cNvPr>
          <p:cNvSpPr>
            <a:spLocks noGrp="1"/>
          </p:cNvSpPr>
          <p:nvPr>
            <p:ph type="title"/>
          </p:nvPr>
        </p:nvSpPr>
        <p:spPr/>
        <p:txBody>
          <a:bodyPr/>
          <a:lstStyle/>
          <a:p>
            <a:r>
              <a:rPr lang="it-IT" cap="none" dirty="0">
                <a:solidFill>
                  <a:schemeClr val="tx1"/>
                </a:solidFill>
              </a:rPr>
              <a:t>Compiti del facilitatore</a:t>
            </a:r>
          </a:p>
        </p:txBody>
      </p:sp>
      <p:sp>
        <p:nvSpPr>
          <p:cNvPr id="3" name="Segnaposto contenuto 2">
            <a:extLst>
              <a:ext uri="{FF2B5EF4-FFF2-40B4-BE49-F238E27FC236}">
                <a16:creationId xmlns:a16="http://schemas.microsoft.com/office/drawing/2014/main" id="{CB2F0136-A95E-4008-8661-F081EF3A6380}"/>
              </a:ext>
            </a:extLst>
          </p:cNvPr>
          <p:cNvSpPr>
            <a:spLocks noGrp="1"/>
          </p:cNvSpPr>
          <p:nvPr>
            <p:ph idx="1"/>
          </p:nvPr>
        </p:nvSpPr>
        <p:spPr>
          <a:xfrm>
            <a:off x="581192" y="1922318"/>
            <a:ext cx="11029615" cy="4935682"/>
          </a:xfrm>
        </p:spPr>
        <p:txBody>
          <a:bodyPr>
            <a:normAutofit/>
          </a:bodyPr>
          <a:lstStyle/>
          <a:p>
            <a:pPr lvl="0"/>
            <a:r>
              <a:rPr lang="it-IT" dirty="0"/>
              <a:t>garantire un clima di rispetto reciproco</a:t>
            </a:r>
          </a:p>
          <a:p>
            <a:pPr lvl="0"/>
            <a:r>
              <a:rPr lang="it-IT" dirty="0"/>
              <a:t>promuovere la definizione di regole condivise </a:t>
            </a:r>
          </a:p>
          <a:p>
            <a:pPr lvl="0"/>
            <a:r>
              <a:rPr lang="it-IT" dirty="0"/>
              <a:t>proporre, attraverso strumenti adeguati, problemi o grandi domande su cui si svilupperanno le sessioni di lavoro</a:t>
            </a:r>
          </a:p>
          <a:p>
            <a:pPr lvl="0"/>
            <a:r>
              <a:rPr lang="it-IT" dirty="0"/>
              <a:t>cogliere occasioni, da situazioni verificatesi nel gruppo classe, per promuovere riflessioni</a:t>
            </a:r>
          </a:p>
          <a:p>
            <a:pPr lvl="0"/>
            <a:r>
              <a:rPr lang="it-IT" dirty="0"/>
              <a:t>gestire i tempi degli interventi e curarne la pertinenza</a:t>
            </a:r>
          </a:p>
          <a:p>
            <a:pPr lvl="0"/>
            <a:r>
              <a:rPr lang="it-IT" dirty="0"/>
              <a:t>promuovere tra i partecipanti lo scambio e la ricerca</a:t>
            </a:r>
          </a:p>
          <a:p>
            <a:pPr lvl="0"/>
            <a:r>
              <a:rPr lang="it-IT" dirty="0"/>
              <a:t>gestire eventuali conflitti, trasformandoli in occasioni dialettiche</a:t>
            </a:r>
          </a:p>
          <a:p>
            <a:pPr lvl="0"/>
            <a:r>
              <a:rPr lang="it-IT" dirty="0"/>
              <a:t>non esprimere giudizi (giusto/sbagliato)</a:t>
            </a:r>
          </a:p>
          <a:p>
            <a:pPr lvl="0"/>
            <a:r>
              <a:rPr lang="it-IT" dirty="0"/>
              <a:t>essere rigoroso, ma non rigido</a:t>
            </a:r>
          </a:p>
          <a:p>
            <a:pPr lvl="0"/>
            <a:r>
              <a:rPr lang="it-IT" dirty="0"/>
              <a:t>raccogliere pensieri e idee, attraverso la compilazione del diario di bordo e riproporle al vaglio del gruppo</a:t>
            </a:r>
          </a:p>
          <a:p>
            <a:pPr marL="0" indent="0">
              <a:buNone/>
            </a:pPr>
            <a:endParaRPr lang="it-IT" dirty="0"/>
          </a:p>
        </p:txBody>
      </p:sp>
    </p:spTree>
    <p:extLst>
      <p:ext uri="{BB962C8B-B14F-4D97-AF65-F5344CB8AC3E}">
        <p14:creationId xmlns:p14="http://schemas.microsoft.com/office/powerpoint/2010/main" val="2597029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CFA37B-0095-43CD-A15C-E93D12BFEC13}"/>
              </a:ext>
            </a:extLst>
          </p:cNvPr>
          <p:cNvSpPr>
            <a:spLocks noGrp="1"/>
          </p:cNvSpPr>
          <p:nvPr>
            <p:ph type="title"/>
          </p:nvPr>
        </p:nvSpPr>
        <p:spPr/>
        <p:txBody>
          <a:bodyPr/>
          <a:lstStyle/>
          <a:p>
            <a:r>
              <a:rPr lang="it-IT" cap="none" dirty="0">
                <a:solidFill>
                  <a:schemeClr val="tx1"/>
                </a:solidFill>
              </a:rPr>
              <a:t>Strumenti</a:t>
            </a:r>
          </a:p>
        </p:txBody>
      </p:sp>
      <p:sp>
        <p:nvSpPr>
          <p:cNvPr id="3" name="Segnaposto contenuto 2">
            <a:extLst>
              <a:ext uri="{FF2B5EF4-FFF2-40B4-BE49-F238E27FC236}">
                <a16:creationId xmlns:a16="http://schemas.microsoft.com/office/drawing/2014/main" id="{EE19B774-DA88-44CC-ADB0-C724CB5C631E}"/>
              </a:ext>
            </a:extLst>
          </p:cNvPr>
          <p:cNvSpPr>
            <a:spLocks noGrp="1"/>
          </p:cNvSpPr>
          <p:nvPr>
            <p:ph idx="1"/>
          </p:nvPr>
        </p:nvSpPr>
        <p:spPr/>
        <p:txBody>
          <a:bodyPr/>
          <a:lstStyle/>
          <a:p>
            <a:pPr marL="0" indent="0">
              <a:lnSpc>
                <a:spcPct val="150000"/>
              </a:lnSpc>
              <a:buNone/>
            </a:pPr>
            <a:r>
              <a:rPr lang="it-IT" sz="2000" dirty="0"/>
              <a:t>Il facilitatore ha bisogno di strumenti per condurre il laboratorio, al fine di stimolare curiosità, mantenere viva l’attenzione, promuovere la partecipazione e arrivare a risultati soddisfacenti</a:t>
            </a:r>
          </a:p>
          <a:p>
            <a:endParaRPr lang="it-IT" dirty="0"/>
          </a:p>
        </p:txBody>
      </p:sp>
    </p:spTree>
    <p:extLst>
      <p:ext uri="{BB962C8B-B14F-4D97-AF65-F5344CB8AC3E}">
        <p14:creationId xmlns:p14="http://schemas.microsoft.com/office/powerpoint/2010/main" val="4148758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A33B6-FF8D-4B41-851A-CD8257EEAFBE}"/>
              </a:ext>
            </a:extLst>
          </p:cNvPr>
          <p:cNvSpPr>
            <a:spLocks noGrp="1"/>
          </p:cNvSpPr>
          <p:nvPr>
            <p:ph type="title"/>
          </p:nvPr>
        </p:nvSpPr>
        <p:spPr/>
        <p:txBody>
          <a:bodyPr/>
          <a:lstStyle/>
          <a:p>
            <a:r>
              <a:rPr lang="it-IT" cap="none" dirty="0">
                <a:solidFill>
                  <a:schemeClr val="tx1"/>
                </a:solidFill>
              </a:rPr>
              <a:t>Quali strumenti?</a:t>
            </a:r>
          </a:p>
        </p:txBody>
      </p:sp>
      <p:sp>
        <p:nvSpPr>
          <p:cNvPr id="3" name="Segnaposto contenuto 2">
            <a:extLst>
              <a:ext uri="{FF2B5EF4-FFF2-40B4-BE49-F238E27FC236}">
                <a16:creationId xmlns:a16="http://schemas.microsoft.com/office/drawing/2014/main" id="{27E7750B-F805-49D7-85F5-861D1D49D0E8}"/>
              </a:ext>
            </a:extLst>
          </p:cNvPr>
          <p:cNvSpPr>
            <a:spLocks noGrp="1"/>
          </p:cNvSpPr>
          <p:nvPr>
            <p:ph idx="1"/>
          </p:nvPr>
        </p:nvSpPr>
        <p:spPr/>
        <p:txBody>
          <a:bodyPr>
            <a:normAutofit/>
          </a:bodyPr>
          <a:lstStyle/>
          <a:p>
            <a:r>
              <a:rPr lang="it-IT" sz="2000" dirty="0"/>
              <a:t>Diario di bordo</a:t>
            </a:r>
          </a:p>
          <a:p>
            <a:r>
              <a:rPr lang="it-IT" sz="2000" dirty="0"/>
              <a:t>Definizioni, etimologie</a:t>
            </a:r>
          </a:p>
          <a:p>
            <a:r>
              <a:rPr lang="it-IT" sz="2000" dirty="0"/>
              <a:t>Citazioni</a:t>
            </a:r>
          </a:p>
          <a:p>
            <a:r>
              <a:rPr lang="it-IT" sz="2000" dirty="0"/>
              <a:t>Slogan </a:t>
            </a:r>
          </a:p>
          <a:p>
            <a:r>
              <a:rPr lang="it-IT" sz="2000" dirty="0"/>
              <a:t>Paradossi</a:t>
            </a:r>
          </a:p>
          <a:p>
            <a:r>
              <a:rPr lang="it-IT" sz="2000" dirty="0"/>
              <a:t>Giochi ed esperimenti</a:t>
            </a:r>
          </a:p>
          <a:p>
            <a:r>
              <a:rPr lang="it-IT" sz="2000" dirty="0"/>
              <a:t>Immagini </a:t>
            </a:r>
          </a:p>
          <a:p>
            <a:endParaRPr lang="it-IT" sz="2000" dirty="0"/>
          </a:p>
        </p:txBody>
      </p:sp>
    </p:spTree>
    <p:extLst>
      <p:ext uri="{BB962C8B-B14F-4D97-AF65-F5344CB8AC3E}">
        <p14:creationId xmlns:p14="http://schemas.microsoft.com/office/powerpoint/2010/main" val="20988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3AE2B8-0068-4240-AFC9-1559109EAE72}"/>
              </a:ext>
            </a:extLst>
          </p:cNvPr>
          <p:cNvSpPr>
            <a:spLocks noGrp="1"/>
          </p:cNvSpPr>
          <p:nvPr>
            <p:ph type="title"/>
          </p:nvPr>
        </p:nvSpPr>
        <p:spPr/>
        <p:txBody>
          <a:bodyPr>
            <a:normAutofit/>
          </a:bodyPr>
          <a:lstStyle/>
          <a:p>
            <a:r>
              <a:rPr lang="it-IT" cap="none" dirty="0">
                <a:solidFill>
                  <a:schemeClr val="tx1"/>
                </a:solidFill>
                <a:ea typeface="Verdana" panose="020B0604030504040204" pitchFamily="34" charset="0"/>
              </a:rPr>
              <a:t>Filosofia come attività alternativa?</a:t>
            </a:r>
          </a:p>
        </p:txBody>
      </p:sp>
      <p:sp>
        <p:nvSpPr>
          <p:cNvPr id="3" name="Segnaposto contenuto 2">
            <a:extLst>
              <a:ext uri="{FF2B5EF4-FFF2-40B4-BE49-F238E27FC236}">
                <a16:creationId xmlns:a16="http://schemas.microsoft.com/office/drawing/2014/main" id="{08246E99-A13D-4598-BC81-C54594EDA860}"/>
              </a:ext>
            </a:extLst>
          </p:cNvPr>
          <p:cNvSpPr>
            <a:spLocks noGrp="1"/>
          </p:cNvSpPr>
          <p:nvPr>
            <p:ph idx="1"/>
          </p:nvPr>
        </p:nvSpPr>
        <p:spPr/>
        <p:txBody>
          <a:bodyPr>
            <a:normAutofit/>
          </a:bodyPr>
          <a:lstStyle/>
          <a:p>
            <a:pPr marL="0" indent="0">
              <a:lnSpc>
                <a:spcPct val="150000"/>
              </a:lnSpc>
              <a:buNone/>
            </a:pPr>
            <a:r>
              <a:rPr lang="it-IT" sz="2000" dirty="0">
                <a:solidFill>
                  <a:schemeClr val="tx1"/>
                </a:solidFill>
                <a:ea typeface="Verdana" panose="020B0604030504040204" pitchFamily="34" charset="0"/>
              </a:rPr>
              <a:t>La legittimazione deriva dalle circolari ministeriali (129/86, 130/86, 131/86, 316/87), relative ai diversi ordini di scuole, in cui si fa esplicito riferimento ai </a:t>
            </a:r>
            <a:r>
              <a:rPr lang="it-IT" sz="2000" b="1" dirty="0">
                <a:solidFill>
                  <a:schemeClr val="tx1"/>
                </a:solidFill>
                <a:ea typeface="Verdana" panose="020B0604030504040204" pitchFamily="34" charset="0"/>
              </a:rPr>
              <a:t>valori della vita e della convivenza civile e umana e ai diritti dell’uomo</a:t>
            </a:r>
          </a:p>
        </p:txBody>
      </p:sp>
    </p:spTree>
    <p:extLst>
      <p:ext uri="{BB962C8B-B14F-4D97-AF65-F5344CB8AC3E}">
        <p14:creationId xmlns:p14="http://schemas.microsoft.com/office/powerpoint/2010/main" val="3342579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3A6895-062E-40B7-9A83-10661C9B507E}"/>
              </a:ext>
            </a:extLst>
          </p:cNvPr>
          <p:cNvSpPr>
            <a:spLocks noGrp="1"/>
          </p:cNvSpPr>
          <p:nvPr>
            <p:ph type="title"/>
          </p:nvPr>
        </p:nvSpPr>
        <p:spPr/>
        <p:txBody>
          <a:bodyPr/>
          <a:lstStyle/>
          <a:p>
            <a:r>
              <a:rPr lang="it-IT" cap="none" dirty="0">
                <a:solidFill>
                  <a:schemeClr val="tx1"/>
                </a:solidFill>
              </a:rPr>
              <a:t>Agorà</a:t>
            </a:r>
          </a:p>
        </p:txBody>
      </p:sp>
      <p:sp>
        <p:nvSpPr>
          <p:cNvPr id="3" name="Segnaposto contenuto 2">
            <a:extLst>
              <a:ext uri="{FF2B5EF4-FFF2-40B4-BE49-F238E27FC236}">
                <a16:creationId xmlns:a16="http://schemas.microsoft.com/office/drawing/2014/main" id="{211984FB-24B9-423B-9DD5-6A5620EED62C}"/>
              </a:ext>
            </a:extLst>
          </p:cNvPr>
          <p:cNvSpPr>
            <a:spLocks noGrp="1"/>
          </p:cNvSpPr>
          <p:nvPr>
            <p:ph idx="1"/>
          </p:nvPr>
        </p:nvSpPr>
        <p:spPr/>
        <p:txBody>
          <a:bodyPr>
            <a:normAutofit/>
          </a:bodyPr>
          <a:lstStyle/>
          <a:p>
            <a:pPr marL="0" indent="0">
              <a:lnSpc>
                <a:spcPct val="150000"/>
              </a:lnSpc>
              <a:buNone/>
            </a:pPr>
            <a:r>
              <a:rPr lang="it-IT" sz="2000" dirty="0"/>
              <a:t>Al termine dell’anno scolastico, il progetto di filosofia si conclude con una festa, in piazza o nel giardino/cortile della scuola, in cui i bambini partecipanti presentano agli intervenuti (insegnanti, parenti, ma anche passanti) i lavori scaturiti dal laboratorio e li invitano a filosofare insieme a loro, come Socrate che nella piazza di Atene dialogava con chiunque volesse parlare con lui. </a:t>
            </a:r>
          </a:p>
          <a:p>
            <a:pPr marL="0" indent="0">
              <a:lnSpc>
                <a:spcPct val="150000"/>
              </a:lnSpc>
              <a:buNone/>
            </a:pPr>
            <a:r>
              <a:rPr lang="it-IT" sz="2000" dirty="0"/>
              <a:t>Conclusione analoga potrebbe realizzarsi con tutti </a:t>
            </a:r>
            <a:r>
              <a:rPr lang="it-IT" sz="2000"/>
              <a:t>gli alunni </a:t>
            </a:r>
            <a:r>
              <a:rPr lang="it-IT" sz="2000" dirty="0"/>
              <a:t>della scuola che hanno frequentato l’ora alternativa.</a:t>
            </a:r>
          </a:p>
          <a:p>
            <a:pPr marL="0" indent="0">
              <a:lnSpc>
                <a:spcPct val="150000"/>
              </a:lnSpc>
              <a:buNone/>
            </a:pPr>
            <a:endParaRPr lang="it-IT" sz="2000" dirty="0"/>
          </a:p>
        </p:txBody>
      </p:sp>
    </p:spTree>
    <p:extLst>
      <p:ext uri="{BB962C8B-B14F-4D97-AF65-F5344CB8AC3E}">
        <p14:creationId xmlns:p14="http://schemas.microsoft.com/office/powerpoint/2010/main" val="269662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F097E8-FE33-494E-B0C0-3248C9602203}"/>
              </a:ext>
            </a:extLst>
          </p:cNvPr>
          <p:cNvSpPr>
            <a:spLocks noGrp="1"/>
          </p:cNvSpPr>
          <p:nvPr>
            <p:ph type="title"/>
          </p:nvPr>
        </p:nvSpPr>
        <p:spPr/>
        <p:txBody>
          <a:bodyPr>
            <a:normAutofit/>
          </a:bodyPr>
          <a:lstStyle/>
          <a:p>
            <a:r>
              <a:rPr lang="it-IT" cap="none" dirty="0">
                <a:solidFill>
                  <a:schemeClr val="tx1"/>
                </a:solidFill>
                <a:ea typeface="Verdana" panose="020B0604030504040204" pitchFamily="34" charset="0"/>
              </a:rPr>
              <a:t>Filosofare con i bambini e i ragazzi</a:t>
            </a:r>
          </a:p>
        </p:txBody>
      </p:sp>
      <p:sp>
        <p:nvSpPr>
          <p:cNvPr id="3" name="Segnaposto contenuto 2">
            <a:extLst>
              <a:ext uri="{FF2B5EF4-FFF2-40B4-BE49-F238E27FC236}">
                <a16:creationId xmlns:a16="http://schemas.microsoft.com/office/drawing/2014/main" id="{7744E3EB-12E0-4E6F-B737-E235ABF0A0A8}"/>
              </a:ext>
            </a:extLst>
          </p:cNvPr>
          <p:cNvSpPr>
            <a:spLocks noGrp="1"/>
          </p:cNvSpPr>
          <p:nvPr>
            <p:ph idx="1"/>
          </p:nvPr>
        </p:nvSpPr>
        <p:spPr>
          <a:xfrm>
            <a:off x="488372" y="2576945"/>
            <a:ext cx="11122435" cy="2565100"/>
          </a:xfrm>
        </p:spPr>
        <p:txBody>
          <a:bodyPr>
            <a:normAutofit/>
          </a:bodyPr>
          <a:lstStyle/>
          <a:p>
            <a:pPr marL="0" indent="0">
              <a:lnSpc>
                <a:spcPct val="150000"/>
              </a:lnSpc>
              <a:buNone/>
            </a:pPr>
            <a:r>
              <a:rPr lang="it-IT" sz="2000" dirty="0">
                <a:solidFill>
                  <a:schemeClr val="tx1"/>
                </a:solidFill>
                <a:ea typeface="Verdana" panose="020B0604030504040204" pitchFamily="34" charset="0"/>
              </a:rPr>
              <a:t>Finalità:</a:t>
            </a:r>
          </a:p>
          <a:p>
            <a:pPr marL="0" indent="0">
              <a:lnSpc>
                <a:spcPct val="150000"/>
              </a:lnSpc>
              <a:buNone/>
            </a:pPr>
            <a:r>
              <a:rPr lang="it-IT" sz="2000" b="1" dirty="0">
                <a:solidFill>
                  <a:schemeClr val="tx1"/>
                </a:solidFill>
                <a:ea typeface="Verdana" panose="020B0604030504040204" pitchFamily="34" charset="0"/>
              </a:rPr>
              <a:t>costruire lo spirito critico </a:t>
            </a:r>
            <a:r>
              <a:rPr lang="it-IT" sz="2000" dirty="0">
                <a:solidFill>
                  <a:schemeClr val="tx1"/>
                </a:solidFill>
                <a:ea typeface="Verdana" panose="020B0604030504040204" pitchFamily="34" charset="0"/>
              </a:rPr>
              <a:t>quindi</a:t>
            </a:r>
          </a:p>
          <a:p>
            <a:pPr marL="0" indent="0">
              <a:lnSpc>
                <a:spcPct val="150000"/>
              </a:lnSpc>
              <a:buNone/>
            </a:pPr>
            <a:r>
              <a:rPr lang="it-IT" sz="2000" dirty="0">
                <a:solidFill>
                  <a:schemeClr val="tx1"/>
                </a:solidFill>
                <a:ea typeface="Verdana" panose="020B0604030504040204" pitchFamily="34" charset="0"/>
              </a:rPr>
              <a:t>attività adatta ad essere alternativa all’insegnamento di tipo dottrinale</a:t>
            </a:r>
            <a:endParaRPr lang="it-IT" sz="2000" dirty="0"/>
          </a:p>
        </p:txBody>
      </p:sp>
    </p:spTree>
    <p:extLst>
      <p:ext uri="{BB962C8B-B14F-4D97-AF65-F5344CB8AC3E}">
        <p14:creationId xmlns:p14="http://schemas.microsoft.com/office/powerpoint/2010/main" val="52382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5A3385-9B68-4C53-8251-40E81CB75797}"/>
              </a:ext>
            </a:extLst>
          </p:cNvPr>
          <p:cNvSpPr>
            <a:spLocks noGrp="1"/>
          </p:cNvSpPr>
          <p:nvPr>
            <p:ph type="title"/>
          </p:nvPr>
        </p:nvSpPr>
        <p:spPr/>
        <p:txBody>
          <a:bodyPr/>
          <a:lstStyle/>
          <a:p>
            <a:r>
              <a:rPr lang="it-IT" cap="none" dirty="0">
                <a:solidFill>
                  <a:schemeClr val="tx1"/>
                </a:solidFill>
              </a:rPr>
              <a:t>Perché filosofare con i bambini e i ragazzi?</a:t>
            </a:r>
            <a:endParaRPr lang="it-IT" dirty="0"/>
          </a:p>
        </p:txBody>
      </p:sp>
      <p:sp>
        <p:nvSpPr>
          <p:cNvPr id="3" name="Segnaposto contenuto 2">
            <a:extLst>
              <a:ext uri="{FF2B5EF4-FFF2-40B4-BE49-F238E27FC236}">
                <a16:creationId xmlns:a16="http://schemas.microsoft.com/office/drawing/2014/main" id="{B8EDA958-3E4B-47EB-BFA5-92A71EFC149A}"/>
              </a:ext>
            </a:extLst>
          </p:cNvPr>
          <p:cNvSpPr>
            <a:spLocks noGrp="1"/>
          </p:cNvSpPr>
          <p:nvPr>
            <p:ph idx="1"/>
          </p:nvPr>
        </p:nvSpPr>
        <p:spPr>
          <a:xfrm>
            <a:off x="581192" y="2180496"/>
            <a:ext cx="11029616" cy="4220304"/>
          </a:xfrm>
        </p:spPr>
        <p:txBody>
          <a:bodyPr>
            <a:normAutofit/>
          </a:bodyPr>
          <a:lstStyle/>
          <a:p>
            <a:pPr marL="0" indent="0">
              <a:buNone/>
            </a:pPr>
            <a:r>
              <a:rPr lang="it-IT" sz="2000" dirty="0"/>
              <a:t>In un’epoca caratterizzata da grandi criticità in cui stanno aumentando:</a:t>
            </a:r>
          </a:p>
          <a:p>
            <a:r>
              <a:rPr lang="it-IT" sz="2000" dirty="0"/>
              <a:t>irrazionalità</a:t>
            </a:r>
          </a:p>
          <a:p>
            <a:r>
              <a:rPr lang="it-IT" sz="2000" dirty="0"/>
              <a:t>superficialità  </a:t>
            </a:r>
          </a:p>
          <a:p>
            <a:r>
              <a:rPr lang="it-IT" sz="2000" dirty="0"/>
              <a:t>mancanza di senso critico</a:t>
            </a:r>
          </a:p>
          <a:p>
            <a:pPr marL="0" indent="0">
              <a:buNone/>
            </a:pPr>
            <a:r>
              <a:rPr lang="it-IT" sz="2000" dirty="0"/>
              <a:t>dove emergono difficoltà</a:t>
            </a:r>
          </a:p>
          <a:p>
            <a:r>
              <a:rPr lang="it-IT" sz="2000" dirty="0"/>
              <a:t>a ragionare </a:t>
            </a:r>
          </a:p>
          <a:p>
            <a:r>
              <a:rPr lang="it-IT" sz="2000" dirty="0"/>
              <a:t>ad argomentare </a:t>
            </a:r>
          </a:p>
          <a:p>
            <a:r>
              <a:rPr lang="it-IT" sz="2000" dirty="0"/>
              <a:t>a non farsi condizionare</a:t>
            </a:r>
          </a:p>
          <a:p>
            <a:r>
              <a:rPr lang="it-IT" sz="2000" dirty="0"/>
              <a:t>a distinguere la verità dalle menzogne</a:t>
            </a:r>
          </a:p>
          <a:p>
            <a:pPr marL="0" indent="0">
              <a:buNone/>
            </a:pPr>
            <a:endParaRPr lang="it-IT" dirty="0"/>
          </a:p>
        </p:txBody>
      </p:sp>
    </p:spTree>
    <p:extLst>
      <p:ext uri="{BB962C8B-B14F-4D97-AF65-F5344CB8AC3E}">
        <p14:creationId xmlns:p14="http://schemas.microsoft.com/office/powerpoint/2010/main" val="126750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07F314-4652-41B2-BEC3-2117F468843B}"/>
              </a:ext>
            </a:extLst>
          </p:cNvPr>
          <p:cNvSpPr>
            <a:spLocks noGrp="1"/>
          </p:cNvSpPr>
          <p:nvPr>
            <p:ph type="title"/>
          </p:nvPr>
        </p:nvSpPr>
        <p:spPr>
          <a:xfrm>
            <a:off x="581192" y="702156"/>
            <a:ext cx="11029616" cy="1478340"/>
          </a:xfrm>
        </p:spPr>
        <p:txBody>
          <a:bodyPr>
            <a:noAutofit/>
          </a:bodyPr>
          <a:lstStyle/>
          <a:p>
            <a:br>
              <a:rPr lang="it-IT" sz="3200" cap="none" dirty="0">
                <a:solidFill>
                  <a:schemeClr val="tx1"/>
                </a:solidFill>
              </a:rPr>
            </a:br>
            <a:br>
              <a:rPr lang="it-IT" sz="3200" cap="none" dirty="0">
                <a:solidFill>
                  <a:schemeClr val="tx1"/>
                </a:solidFill>
              </a:rPr>
            </a:br>
            <a:br>
              <a:rPr lang="it-IT" sz="3200" cap="none" dirty="0">
                <a:solidFill>
                  <a:schemeClr val="tx1"/>
                </a:solidFill>
              </a:rPr>
            </a:br>
            <a:r>
              <a:rPr lang="it-IT" cap="none" dirty="0">
                <a:solidFill>
                  <a:schemeClr val="tx1"/>
                </a:solidFill>
              </a:rPr>
              <a:t>La filosofia</a:t>
            </a:r>
            <a:br>
              <a:rPr lang="it-IT" cap="none" dirty="0">
                <a:solidFill>
                  <a:schemeClr val="tx1"/>
                </a:solidFill>
              </a:rPr>
            </a:br>
            <a:endParaRPr lang="it-IT" cap="none" dirty="0">
              <a:solidFill>
                <a:schemeClr val="tx1"/>
              </a:solidFill>
            </a:endParaRPr>
          </a:p>
        </p:txBody>
      </p:sp>
      <p:sp>
        <p:nvSpPr>
          <p:cNvPr id="3" name="Segnaposto contenuto 2">
            <a:extLst>
              <a:ext uri="{FF2B5EF4-FFF2-40B4-BE49-F238E27FC236}">
                <a16:creationId xmlns:a16="http://schemas.microsoft.com/office/drawing/2014/main" id="{07FCF5F1-FD68-494B-AA1A-43B74226EABF}"/>
              </a:ext>
            </a:extLst>
          </p:cNvPr>
          <p:cNvSpPr>
            <a:spLocks noGrp="1"/>
          </p:cNvSpPr>
          <p:nvPr>
            <p:ph idx="1"/>
          </p:nvPr>
        </p:nvSpPr>
        <p:spPr>
          <a:xfrm>
            <a:off x="581192" y="2358736"/>
            <a:ext cx="11029615" cy="3500063"/>
          </a:xfrm>
        </p:spPr>
        <p:txBody>
          <a:bodyPr/>
          <a:lstStyle/>
          <a:p>
            <a:r>
              <a:rPr lang="it-IT" sz="2000" dirty="0"/>
              <a:t>abitua a pensare autonomamente</a:t>
            </a:r>
          </a:p>
          <a:p>
            <a:r>
              <a:rPr lang="it-IT" sz="2000" dirty="0"/>
              <a:t>sviluppa le capacità critiche</a:t>
            </a:r>
          </a:p>
          <a:p>
            <a:r>
              <a:rPr lang="it-IT" sz="2000" dirty="0"/>
              <a:t>aiuta a capire meglio i propri pensieri, ad ascoltare quelli degli altri e a rispettarli</a:t>
            </a:r>
          </a:p>
          <a:p>
            <a:r>
              <a:rPr lang="it-IT" sz="2000" dirty="0"/>
              <a:t>permette di confrontare in modo razionale concezioni e punti di vista differenti</a:t>
            </a:r>
          </a:p>
          <a:p>
            <a:r>
              <a:rPr lang="it-IT" sz="2000" dirty="0"/>
              <a:t>insegna a pensare e a esprimersi in modo logico e chiaro sul piano concettuale e argomentativo </a:t>
            </a:r>
          </a:p>
          <a:p>
            <a:r>
              <a:rPr lang="it-IT" sz="2000" dirty="0"/>
              <a:t>stimola ad usare correttamente ed arricchire le espressioni linguistiche con conseguente vantaggio in ogni campo della conoscenza</a:t>
            </a:r>
          </a:p>
          <a:p>
            <a:endParaRPr lang="it-IT" dirty="0"/>
          </a:p>
        </p:txBody>
      </p:sp>
    </p:spTree>
    <p:extLst>
      <p:ext uri="{BB962C8B-B14F-4D97-AF65-F5344CB8AC3E}">
        <p14:creationId xmlns:p14="http://schemas.microsoft.com/office/powerpoint/2010/main" val="24942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CC697A-7FA7-49A9-BAD9-C219065194B2}"/>
              </a:ext>
            </a:extLst>
          </p:cNvPr>
          <p:cNvSpPr>
            <a:spLocks noGrp="1"/>
          </p:cNvSpPr>
          <p:nvPr>
            <p:ph type="title"/>
          </p:nvPr>
        </p:nvSpPr>
        <p:spPr/>
        <p:txBody>
          <a:bodyPr/>
          <a:lstStyle/>
          <a:p>
            <a:r>
              <a:rPr lang="it-IT" cap="none" dirty="0">
                <a:solidFill>
                  <a:schemeClr val="tx1"/>
                </a:solidFill>
              </a:rPr>
              <a:t>Valenza sociale della filosofia</a:t>
            </a:r>
          </a:p>
        </p:txBody>
      </p:sp>
      <p:sp>
        <p:nvSpPr>
          <p:cNvPr id="3" name="Segnaposto contenuto 2">
            <a:extLst>
              <a:ext uri="{FF2B5EF4-FFF2-40B4-BE49-F238E27FC236}">
                <a16:creationId xmlns:a16="http://schemas.microsoft.com/office/drawing/2014/main" id="{4F8D1CE8-4449-4CA0-A899-84CB94F2AF55}"/>
              </a:ext>
            </a:extLst>
          </p:cNvPr>
          <p:cNvSpPr>
            <a:spLocks noGrp="1"/>
          </p:cNvSpPr>
          <p:nvPr>
            <p:ph idx="1"/>
          </p:nvPr>
        </p:nvSpPr>
        <p:spPr/>
        <p:txBody>
          <a:bodyPr/>
          <a:lstStyle/>
          <a:p>
            <a:pPr marL="0" indent="0">
              <a:lnSpc>
                <a:spcPct val="150000"/>
              </a:lnSpc>
              <a:buNone/>
            </a:pPr>
            <a:r>
              <a:rPr lang="it-IT" sz="2000" dirty="0"/>
              <a:t>Confrontarsi con idee diverse e rielaborarle in modo argomentativo, attraverso relazioni interpersonali, con tutte le loro implicazioni di natura emozionale, etica e comunicativa, può promuovere la realizzazione dell’ideale di una società veramente democratica e libera </a:t>
            </a:r>
          </a:p>
          <a:p>
            <a:pPr marL="0" indent="0">
              <a:buNone/>
            </a:pPr>
            <a:endParaRPr lang="it-IT" dirty="0"/>
          </a:p>
        </p:txBody>
      </p:sp>
    </p:spTree>
    <p:extLst>
      <p:ext uri="{BB962C8B-B14F-4D97-AF65-F5344CB8AC3E}">
        <p14:creationId xmlns:p14="http://schemas.microsoft.com/office/powerpoint/2010/main" val="19138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2E058F-C42F-48E9-AF1F-60B18DDBB453}"/>
              </a:ext>
            </a:extLst>
          </p:cNvPr>
          <p:cNvSpPr>
            <a:spLocks noGrp="1"/>
          </p:cNvSpPr>
          <p:nvPr>
            <p:ph type="title"/>
          </p:nvPr>
        </p:nvSpPr>
        <p:spPr/>
        <p:txBody>
          <a:bodyPr/>
          <a:lstStyle/>
          <a:p>
            <a:r>
              <a:rPr lang="it-IT" cap="none" dirty="0">
                <a:solidFill>
                  <a:schemeClr val="tx1"/>
                </a:solidFill>
              </a:rPr>
              <a:t>Filosofare con i bambini</a:t>
            </a:r>
          </a:p>
        </p:txBody>
      </p:sp>
      <p:sp>
        <p:nvSpPr>
          <p:cNvPr id="3" name="Segnaposto contenuto 2">
            <a:extLst>
              <a:ext uri="{FF2B5EF4-FFF2-40B4-BE49-F238E27FC236}">
                <a16:creationId xmlns:a16="http://schemas.microsoft.com/office/drawing/2014/main" id="{3E8457B7-DF47-4F60-AC25-8EB6C56FA1C7}"/>
              </a:ext>
            </a:extLst>
          </p:cNvPr>
          <p:cNvSpPr>
            <a:spLocks noGrp="1"/>
          </p:cNvSpPr>
          <p:nvPr>
            <p:ph idx="1"/>
          </p:nvPr>
        </p:nvSpPr>
        <p:spPr/>
        <p:txBody>
          <a:bodyPr/>
          <a:lstStyle/>
          <a:p>
            <a:pPr marL="0" indent="0">
              <a:lnSpc>
                <a:spcPct val="150000"/>
              </a:lnSpc>
              <a:buNone/>
            </a:pPr>
            <a:r>
              <a:rPr lang="it-IT" sz="2000" dirty="0"/>
              <a:t>Filosofare con i bambini offre l’opportunità di scoprire dimensioni nuove e inaspettate; in loro è possibile trovare un’ingenuità, una spontaneità, un’apertura al dialogo, una fiducia che permettono di affrontare, senza pregiudizi, riflessioni su di sé, sul proprio vissuto, ma anche di porsi le grandi domande filosofiche che hanno sempre affascinato l’essere umano</a:t>
            </a:r>
          </a:p>
          <a:p>
            <a:endParaRPr lang="it-IT" dirty="0"/>
          </a:p>
        </p:txBody>
      </p:sp>
    </p:spTree>
    <p:extLst>
      <p:ext uri="{BB962C8B-B14F-4D97-AF65-F5344CB8AC3E}">
        <p14:creationId xmlns:p14="http://schemas.microsoft.com/office/powerpoint/2010/main" val="19973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3E3549-7311-44F0-841C-1D07F60D57C0}"/>
              </a:ext>
            </a:extLst>
          </p:cNvPr>
          <p:cNvSpPr>
            <a:spLocks noGrp="1"/>
          </p:cNvSpPr>
          <p:nvPr>
            <p:ph type="title"/>
          </p:nvPr>
        </p:nvSpPr>
        <p:spPr>
          <a:xfrm>
            <a:off x="581192" y="1352491"/>
            <a:ext cx="11112742" cy="716755"/>
          </a:xfrm>
        </p:spPr>
        <p:txBody>
          <a:bodyPr>
            <a:noAutofit/>
          </a:bodyPr>
          <a:lstStyle/>
          <a:p>
            <a:r>
              <a:rPr lang="it-IT" cap="none" dirty="0">
                <a:solidFill>
                  <a:schemeClr val="tx1"/>
                </a:solidFill>
              </a:rPr>
              <a:t>Quando nasce l’idea di filosofare con i bambini?</a:t>
            </a:r>
            <a:br>
              <a:rPr lang="it-IT" cap="none" dirty="0">
                <a:solidFill>
                  <a:schemeClr val="tx1"/>
                </a:solidFill>
              </a:rPr>
            </a:br>
            <a:endParaRPr lang="it-IT" cap="none" dirty="0">
              <a:solidFill>
                <a:schemeClr val="tx1"/>
              </a:solidFill>
            </a:endParaRPr>
          </a:p>
        </p:txBody>
      </p:sp>
      <p:sp>
        <p:nvSpPr>
          <p:cNvPr id="3" name="Segnaposto contenuto 2">
            <a:extLst>
              <a:ext uri="{FF2B5EF4-FFF2-40B4-BE49-F238E27FC236}">
                <a16:creationId xmlns:a16="http://schemas.microsoft.com/office/drawing/2014/main" id="{D9744FBF-71BB-47AE-BEB3-EAA14DC20B5B}"/>
              </a:ext>
            </a:extLst>
          </p:cNvPr>
          <p:cNvSpPr>
            <a:spLocks noGrp="1"/>
          </p:cNvSpPr>
          <p:nvPr>
            <p:ph idx="1"/>
          </p:nvPr>
        </p:nvSpPr>
        <p:spPr/>
        <p:txBody>
          <a:bodyPr>
            <a:normAutofit/>
          </a:bodyPr>
          <a:lstStyle/>
          <a:p>
            <a:pPr marL="0" indent="0">
              <a:lnSpc>
                <a:spcPct val="150000"/>
              </a:lnSpc>
              <a:buNone/>
            </a:pPr>
            <a:r>
              <a:rPr lang="it-IT" sz="2000" dirty="0">
                <a:latin typeface="Verdana" panose="020B0604030504040204" pitchFamily="34" charset="0"/>
                <a:ea typeface="Verdana" panose="020B0604030504040204" pitchFamily="34" charset="0"/>
                <a:cs typeface="Verdana" panose="020B0604030504040204" pitchFamily="34" charset="0"/>
              </a:rPr>
              <a:t>Platone esponendo il percorso educativo (Repubblica), indica la filosofia come l’ultima disciplina a cui solo alcuni (i futuri governanti) potranno accedere, dopo i 18 anni. </a:t>
            </a:r>
          </a:p>
          <a:p>
            <a:pPr marL="0" indent="0">
              <a:lnSpc>
                <a:spcPct val="150000"/>
              </a:lnSpc>
              <a:buNone/>
            </a:pPr>
            <a:r>
              <a:rPr lang="it-IT" sz="2000" dirty="0">
                <a:latin typeface="Verdana" panose="020B0604030504040204" pitchFamily="34" charset="0"/>
                <a:ea typeface="Verdana" panose="020B0604030504040204" pitchFamily="34" charset="0"/>
                <a:cs typeface="Verdana" panose="020B0604030504040204" pitchFamily="34" charset="0"/>
              </a:rPr>
              <a:t>P</a:t>
            </a:r>
            <a:r>
              <a:rPr lang="it-IT" sz="2000" dirty="0"/>
              <a:t>er molto tempo, sulla base del pensiero platonico, la filosofia è stata considerata materia per specialisti e adulti</a:t>
            </a:r>
          </a:p>
          <a:p>
            <a:pPr marL="0" indent="0">
              <a:lnSpc>
                <a:spcPct val="150000"/>
              </a:lnSpc>
              <a:buNone/>
            </a:pPr>
            <a:endParaRPr lang="it-IT" sz="2000" dirty="0"/>
          </a:p>
        </p:txBody>
      </p:sp>
    </p:spTree>
    <p:extLst>
      <p:ext uri="{BB962C8B-B14F-4D97-AF65-F5344CB8AC3E}">
        <p14:creationId xmlns:p14="http://schemas.microsoft.com/office/powerpoint/2010/main" val="870698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cap="none" dirty="0" err="1">
                <a:solidFill>
                  <a:schemeClr val="tx1"/>
                </a:solidFill>
                <a:latin typeface="Verdana" panose="020B0604030504040204" pitchFamily="34" charset="0"/>
                <a:ea typeface="Verdana" panose="020B0604030504040204" pitchFamily="34" charset="0"/>
                <a:cs typeface="Verdana" panose="020B0604030504040204" pitchFamily="34" charset="0"/>
              </a:rPr>
              <a:t>Philosophy</a:t>
            </a:r>
            <a:r>
              <a:rPr lang="it-IT" cap="none" dirty="0">
                <a:solidFill>
                  <a:schemeClr val="tx1"/>
                </a:solidFill>
                <a:latin typeface="Verdana" panose="020B0604030504040204" pitchFamily="34" charset="0"/>
                <a:ea typeface="Verdana" panose="020B0604030504040204" pitchFamily="34" charset="0"/>
                <a:cs typeface="Verdana" panose="020B0604030504040204" pitchFamily="34" charset="0"/>
              </a:rPr>
              <a:t> for </a:t>
            </a:r>
            <a:r>
              <a:rPr lang="it-IT" cap="none" dirty="0" err="1">
                <a:solidFill>
                  <a:schemeClr val="tx1"/>
                </a:solidFill>
                <a:latin typeface="Verdana" panose="020B0604030504040204" pitchFamily="34" charset="0"/>
                <a:ea typeface="Verdana" panose="020B0604030504040204" pitchFamily="34" charset="0"/>
                <a:cs typeface="Verdana" panose="020B0604030504040204" pitchFamily="34" charset="0"/>
              </a:rPr>
              <a:t>children</a:t>
            </a:r>
            <a:r>
              <a:rPr lang="it-IT" cap="none" dirty="0">
                <a:solidFill>
                  <a:schemeClr val="tx1"/>
                </a:solidFill>
                <a:latin typeface="Verdana" panose="020B0604030504040204" pitchFamily="34" charset="0"/>
                <a:ea typeface="Verdana" panose="020B0604030504040204" pitchFamily="34" charset="0"/>
                <a:cs typeface="Verdana" panose="020B0604030504040204" pitchFamily="34" charset="0"/>
              </a:rPr>
              <a:t> P4c</a:t>
            </a:r>
          </a:p>
        </p:txBody>
      </p:sp>
      <p:sp>
        <p:nvSpPr>
          <p:cNvPr id="3" name="Segnaposto contenuto 2"/>
          <p:cNvSpPr>
            <a:spLocks noGrp="1"/>
          </p:cNvSpPr>
          <p:nvPr>
            <p:ph idx="1"/>
          </p:nvPr>
        </p:nvSpPr>
        <p:spPr>
          <a:xfrm>
            <a:off x="581192" y="2180496"/>
            <a:ext cx="11029615" cy="4241086"/>
          </a:xfrm>
        </p:spPr>
        <p:txBody>
          <a:bodyPr>
            <a:normAutofit fontScale="92500" lnSpcReduction="10000"/>
          </a:bodyPr>
          <a:lstStyle/>
          <a:p>
            <a:pPr marL="0" indent="0">
              <a:buNone/>
            </a:pPr>
            <a:endParaRPr lang="it-IT" sz="19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it-IT" sz="22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r>
              <a:rPr lang="it-IT" sz="2200" dirty="0">
                <a:latin typeface="Verdana" panose="020B0604030504040204" pitchFamily="34" charset="0"/>
                <a:ea typeface="Verdana" panose="020B0604030504040204" pitchFamily="34" charset="0"/>
                <a:cs typeface="Verdana" panose="020B0604030504040204" pitchFamily="34" charset="0"/>
              </a:rPr>
              <a:t>Negli anni ‘60 /70 del secolo scorso, Matthew </a:t>
            </a:r>
            <a:r>
              <a:rPr lang="it-IT" sz="2200" dirty="0" err="1">
                <a:latin typeface="Verdana" panose="020B0604030504040204" pitchFamily="34" charset="0"/>
                <a:ea typeface="Verdana" panose="020B0604030504040204" pitchFamily="34" charset="0"/>
                <a:cs typeface="Verdana" panose="020B0604030504040204" pitchFamily="34" charset="0"/>
              </a:rPr>
              <a:t>Lipman</a:t>
            </a:r>
            <a:r>
              <a:rPr lang="it-IT" sz="2200" dirty="0">
                <a:latin typeface="Verdana" panose="020B0604030504040204" pitchFamily="34" charset="0"/>
                <a:ea typeface="Verdana" panose="020B0604030504040204" pitchFamily="34" charset="0"/>
                <a:cs typeface="Verdana" panose="020B0604030504040204" pitchFamily="34" charset="0"/>
              </a:rPr>
              <a:t>, docente di logica presso la Columbia University, tenta di avvicinare la filosofia ai bambini e ai ragazzi della scuola elementare e media.</a:t>
            </a:r>
          </a:p>
          <a:p>
            <a:pPr marL="0" indent="0">
              <a:lnSpc>
                <a:spcPct val="150000"/>
              </a:lnSpc>
              <a:buNone/>
            </a:pPr>
            <a:r>
              <a:rPr lang="it-IT" sz="2200" dirty="0">
                <a:latin typeface="Verdana" panose="020B0604030504040204" pitchFamily="34" charset="0"/>
                <a:ea typeface="Verdana" panose="020B0604030504040204" pitchFamily="34" charset="0"/>
                <a:cs typeface="Verdana" panose="020B0604030504040204" pitchFamily="34" charset="0"/>
              </a:rPr>
              <a:t>Questo progetto ha avuto ampio seguito e diffusione dapprima negli Stati Uniti e successivamente in tutto il mondo e ancora oggi è diffuso in molti paesi, tra cui l’Italia. </a:t>
            </a:r>
          </a:p>
          <a:p>
            <a:pPr marL="0" indent="0">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ctr">
              <a:lnSpc>
                <a:spcPct val="150000"/>
              </a:lnSpc>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gn="ctr">
              <a:lnSpc>
                <a:spcPct val="150000"/>
              </a:lnSpc>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it-IT" sz="1600" dirty="0"/>
          </a:p>
          <a:p>
            <a:pPr marL="0" indent="0">
              <a:buNone/>
            </a:pPr>
            <a:endParaRPr lang="it-IT" dirty="0"/>
          </a:p>
        </p:txBody>
      </p:sp>
    </p:spTree>
    <p:extLst>
      <p:ext uri="{BB962C8B-B14F-4D97-AF65-F5344CB8AC3E}">
        <p14:creationId xmlns:p14="http://schemas.microsoft.com/office/powerpoint/2010/main" val="485375156"/>
      </p:ext>
    </p:extLst>
  </p:cSld>
  <p:clrMapOvr>
    <a:masterClrMapping/>
  </p:clrMapOvr>
</p:sld>
</file>

<file path=ppt/theme/theme1.xml><?xml version="1.0" encoding="utf-8"?>
<a:theme xmlns:a="http://schemas.openxmlformats.org/drawingml/2006/main" name="Dividendi">
  <a:themeElements>
    <a:clrScheme name="Gia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Personalizzato 2">
      <a:majorFont>
        <a:latin typeface="Verdana"/>
        <a:ea typeface=""/>
        <a:cs typeface=""/>
      </a:majorFont>
      <a:minorFont>
        <a:latin typeface="Verdana"/>
        <a:ea typeface=""/>
        <a:cs typeface=""/>
      </a:minorFont>
    </a:fontScheme>
    <a:fmtScheme name="Dividendi">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TM03457464[[fn=Dividendi]]</Template>
  <TotalTime>907</TotalTime>
  <Words>968</Words>
  <Application>Microsoft Office PowerPoint</Application>
  <PresentationFormat>Widescreen</PresentationFormat>
  <Paragraphs>91</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Verdana</vt:lpstr>
      <vt:lpstr>Wingdings</vt:lpstr>
      <vt:lpstr>Wingdings 2</vt:lpstr>
      <vt:lpstr>Dividendi</vt:lpstr>
      <vt:lpstr>Alternativa-mente</vt:lpstr>
      <vt:lpstr>Filosofia come attività alternativa?</vt:lpstr>
      <vt:lpstr>Filosofare con i bambini e i ragazzi</vt:lpstr>
      <vt:lpstr>Perché filosofare con i bambini e i ragazzi?</vt:lpstr>
      <vt:lpstr>   La filosofia </vt:lpstr>
      <vt:lpstr>Valenza sociale della filosofia</vt:lpstr>
      <vt:lpstr>Filosofare con i bambini</vt:lpstr>
      <vt:lpstr>Quando nasce l’idea di filosofare con i bambini? </vt:lpstr>
      <vt:lpstr>Philosophy for children P4c</vt:lpstr>
      <vt:lpstr>Altre iniziative</vt:lpstr>
      <vt:lpstr>        Il laboratorio di pensiero</vt:lpstr>
      <vt:lpstr> Spazi e tempi</vt:lpstr>
      <vt:lpstr>Metodo</vt:lpstr>
      <vt:lpstr>Dialogo socratico</vt:lpstr>
      <vt:lpstr>Regole del dialogo socratico</vt:lpstr>
      <vt:lpstr>Il docente facilitatore</vt:lpstr>
      <vt:lpstr>Compiti del facilitatore</vt:lpstr>
      <vt:lpstr>Strumenti</vt:lpstr>
      <vt:lpstr>Quali strumenti?</vt:lpstr>
      <vt:lpstr>Agorà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rosanna lavagna</dc:creator>
  <cp:lastModifiedBy>rosanna lavagna</cp:lastModifiedBy>
  <cp:revision>159</cp:revision>
  <dcterms:created xsi:type="dcterms:W3CDTF">2019-10-20T08:09:50Z</dcterms:created>
  <dcterms:modified xsi:type="dcterms:W3CDTF">2019-10-22T19:04:41Z</dcterms:modified>
</cp:coreProperties>
</file>