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40" r:id="rId9"/>
    <p:sldMasterId id="2147483852" r:id="rId10"/>
    <p:sldMasterId id="2147483864" r:id="rId11"/>
    <p:sldMasterId id="2147483876" r:id="rId12"/>
  </p:sldMasterIdLst>
  <p:notesMasterIdLst>
    <p:notesMasterId r:id="rId35"/>
  </p:notesMasterIdLst>
  <p:sldIdLst>
    <p:sldId id="256" r:id="rId13"/>
    <p:sldId id="318" r:id="rId14"/>
    <p:sldId id="317" r:id="rId15"/>
    <p:sldId id="257" r:id="rId16"/>
    <p:sldId id="319" r:id="rId17"/>
    <p:sldId id="321" r:id="rId18"/>
    <p:sldId id="322" r:id="rId19"/>
    <p:sldId id="323" r:id="rId20"/>
    <p:sldId id="324" r:id="rId21"/>
    <p:sldId id="329" r:id="rId22"/>
    <p:sldId id="328" r:id="rId23"/>
    <p:sldId id="279" r:id="rId24"/>
    <p:sldId id="330" r:id="rId25"/>
    <p:sldId id="331" r:id="rId26"/>
    <p:sldId id="333" r:id="rId27"/>
    <p:sldId id="325" r:id="rId28"/>
    <p:sldId id="326" r:id="rId29"/>
    <p:sldId id="334" r:id="rId30"/>
    <p:sldId id="336" r:id="rId31"/>
    <p:sldId id="335" r:id="rId32"/>
    <p:sldId id="339" r:id="rId33"/>
    <p:sldId id="338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5B05-45C8-4F0B-8644-18ACC6A1C118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C393-459B-4E66-AE0D-BE5C6080F2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64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74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058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483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101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135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314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55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020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592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435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878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16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216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170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966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678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325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635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7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245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255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6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79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675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13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8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832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66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925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6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976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155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142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1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4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9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8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4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6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23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51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6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93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77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72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5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36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06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3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79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93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17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9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98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00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16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6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53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4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92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41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4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0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09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9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9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93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5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1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97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58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96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10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26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15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18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44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00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1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30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13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8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51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70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12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64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40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436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4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07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94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89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8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25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98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976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8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390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65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99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01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712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1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610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233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157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025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1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499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023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501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048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07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23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770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83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535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/>
              <a:t>Dott.ssa  Julia Di Campo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Montebelluna 05/12/2015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8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1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5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30/10/2014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5601C8-380C-491A-85A0-18B22CFAC96F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7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irsg.unipd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iopportunita.provincia.venezia.i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irsg.unipd.i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543800" cy="2088232"/>
          </a:xfrm>
        </p:spPr>
        <p:txBody>
          <a:bodyPr>
            <a:normAutofit fontScale="90000"/>
          </a:bodyPr>
          <a:lstStyle/>
          <a:p>
            <a:r>
              <a:rPr lang="it-IT" sz="6000" dirty="0" smtClean="0"/>
              <a:t/>
            </a:r>
            <a:br>
              <a:rPr lang="it-IT" sz="6000" dirty="0" smtClean="0"/>
            </a:br>
            <a:r>
              <a:rPr lang="it-IT" sz="6000" dirty="0" smtClean="0"/>
              <a:t>	Educazione di genere? 	Sempre fatta!</a:t>
            </a:r>
            <a:r>
              <a:rPr lang="it-IT" sz="6000" dirty="0" smtClean="0"/>
              <a:t/>
            </a:r>
            <a:br>
              <a:rPr lang="it-IT" sz="6000" dirty="0" smtClean="0"/>
            </a:br>
            <a:r>
              <a:rPr lang="it-IT" sz="2700" dirty="0" smtClean="0">
                <a:solidFill>
                  <a:srgbClr val="92D050"/>
                </a:solidFill>
              </a:rPr>
              <a:t>UNA RIFLESSIONE TRA EDUCAZIONE E PEDAGOGIA</a:t>
            </a:r>
            <a:r>
              <a:rPr lang="it-IT" sz="2700" dirty="0" smtClean="0">
                <a:solidFill>
                  <a:srgbClr val="FFC000"/>
                </a:solidFill>
              </a:rPr>
              <a:t/>
            </a:r>
            <a:br>
              <a:rPr lang="it-IT" sz="2700" dirty="0" smtClean="0">
                <a:solidFill>
                  <a:srgbClr val="FFC000"/>
                </a:solidFill>
              </a:rPr>
            </a:br>
            <a:r>
              <a:rPr lang="it-IT" sz="2700" dirty="0"/>
              <a:t>	</a:t>
            </a:r>
            <a:r>
              <a:rPr lang="it-IT" sz="2700" dirty="0" smtClean="0"/>
              <a:t>	</a:t>
            </a:r>
            <a:endParaRPr lang="it-IT" sz="27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000" y="4005064"/>
            <a:ext cx="6858000" cy="208823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2000" dirty="0" smtClean="0"/>
              <a:t>Julia Di Campo </a:t>
            </a:r>
          </a:p>
          <a:p>
            <a:r>
              <a:rPr lang="it-IT" sz="2000" dirty="0" smtClean="0"/>
              <a:t>Dottoranda di ricerca in Scienze Pedagogiche, dell’Educazione e della Formazione, Dipartimento </a:t>
            </a:r>
            <a:r>
              <a:rPr lang="it-IT" sz="2000" dirty="0" smtClean="0"/>
              <a:t>FISPPA – Università di Padova</a:t>
            </a:r>
            <a:endParaRPr lang="it-IT" sz="2000" dirty="0"/>
          </a:p>
        </p:txBody>
      </p:sp>
      <p:pic>
        <p:nvPicPr>
          <p:cNvPr id="1026" name="Picture 2" descr="http://cirsg.unipd.it/wp-content/uploads/2015/05/cirsg-logo-01-low.png">
            <a:hlinkClick r:id="rId2" tooltip="Centro Interdipartimentale di Ricerca Studi di Genere 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19725"/>
            <a:ext cx="172819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" y="483518"/>
            <a:ext cx="1533516" cy="15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7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Persistenza stereotipi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124744"/>
            <a:ext cx="7543800" cy="3447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r>
              <a:rPr lang="it-IT" sz="2600" dirty="0" smtClean="0"/>
              <a:t>Il </a:t>
            </a:r>
            <a:r>
              <a:rPr lang="it-IT" sz="2600" dirty="0" smtClean="0"/>
              <a:t>rapporto </a:t>
            </a:r>
            <a:r>
              <a:rPr lang="it-IT" sz="2600" dirty="0" err="1" smtClean="0"/>
              <a:t>Eurydice</a:t>
            </a:r>
            <a:r>
              <a:rPr lang="it-IT" sz="2600" dirty="0" smtClean="0"/>
              <a:t> « </a:t>
            </a:r>
            <a:r>
              <a:rPr lang="it-IT" sz="2600" i="1" dirty="0" smtClean="0"/>
              <a:t>differenze di genere nei risultati educativi</a:t>
            </a:r>
            <a:r>
              <a:rPr lang="it-IT" sz="2600" dirty="0" smtClean="0"/>
              <a:t>» </a:t>
            </a:r>
            <a:r>
              <a:rPr lang="it-IT" sz="2600" dirty="0" smtClean="0"/>
              <a:t>già nel 2010 indica delle priorità d’intervento riconoscendo che: </a:t>
            </a:r>
          </a:p>
          <a:p>
            <a:pPr marL="0" indent="0">
              <a:buNone/>
            </a:pPr>
            <a:r>
              <a:rPr lang="it-IT" sz="2600" dirty="0" smtClean="0"/>
              <a:t>ruoli </a:t>
            </a:r>
            <a:r>
              <a:rPr lang="it-IT" sz="2600" dirty="0"/>
              <a:t>e stereotipi di genere si rilevano ancora persistenti a tutti i livelli </a:t>
            </a:r>
            <a:r>
              <a:rPr lang="it-IT" sz="2600" dirty="0" smtClean="0"/>
              <a:t>educativi e in maniera diffusa in Europa.</a:t>
            </a:r>
            <a:endParaRPr lang="it-IT" sz="2600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2466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1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Segregazione formativa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</a:t>
            </a:r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800"/>
            <a:ext cx="7488832" cy="46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8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		</a:t>
            </a:r>
            <a:r>
              <a:rPr lang="it-IT" dirty="0" smtClean="0"/>
              <a:t>Contesto locale 			un </a:t>
            </a:r>
            <a:r>
              <a:rPr lang="it-IT" dirty="0"/>
              <a:t>p</a:t>
            </a:r>
            <a:r>
              <a:rPr lang="it-IT" dirty="0" smtClean="0"/>
              <a:t>rogetto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Tra gli anni 2011/2013 ho realizzato nelle scuole elementari e medie inferiori della provincia di Venezia il </a:t>
            </a:r>
            <a:r>
              <a:rPr lang="it-IT" dirty="0"/>
              <a:t>progetto </a:t>
            </a:r>
            <a:r>
              <a:rPr lang="it-IT" dirty="0" smtClean="0">
                <a:solidFill>
                  <a:schemeClr val="tx1"/>
                </a:solidFill>
              </a:rPr>
              <a:t>«</a:t>
            </a:r>
            <a:r>
              <a:rPr lang="it-IT" dirty="0" smtClean="0">
                <a:solidFill>
                  <a:srgbClr val="C00000"/>
                </a:solidFill>
              </a:rPr>
              <a:t>Che Genere di cultura?</a:t>
            </a:r>
            <a:r>
              <a:rPr lang="it-IT" dirty="0" smtClean="0">
                <a:solidFill>
                  <a:schemeClr val="tx1"/>
                </a:solidFill>
              </a:rPr>
              <a:t>»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smtClean="0"/>
              <a:t>che ha coinvolto 810 tra studentesse e studenti.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Obiettivi</a:t>
            </a:r>
            <a:r>
              <a:rPr lang="it-IT" dirty="0" smtClean="0"/>
              <a:t>: </a:t>
            </a:r>
          </a:p>
          <a:p>
            <a:pPr marL="0" indent="0">
              <a:buNone/>
            </a:pPr>
            <a:r>
              <a:rPr lang="it-IT" dirty="0" smtClean="0"/>
              <a:t>rilevare la presenza di stereotipi di genere e decostruirli attraverso laboratori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Dott.ssa  Julia Di Campo</a:t>
            </a:r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9699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dati elementari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Immagine di sé e degli altri</a:t>
            </a:r>
          </a:p>
          <a:p>
            <a:r>
              <a:rPr lang="it-IT" dirty="0"/>
              <a:t>Esistono peculiarità, doti e «caratteristiche» che appartengono ai maschi piuttosto che alle femmine</a:t>
            </a:r>
            <a:r>
              <a:rPr lang="it-IT" dirty="0" smtClean="0"/>
              <a:t>?</a:t>
            </a:r>
            <a:endParaRPr lang="it-IT" dirty="0"/>
          </a:p>
          <a:p>
            <a:r>
              <a:rPr lang="it-IT" dirty="0"/>
              <a:t>Ci sono delle idee comuni condivise che vengono attribuite agli altri?</a:t>
            </a:r>
          </a:p>
          <a:p>
            <a:r>
              <a:rPr lang="it-IT" dirty="0">
                <a:solidFill>
                  <a:schemeClr val="accent1"/>
                </a:solidFill>
              </a:rPr>
              <a:t>SI! I dati confermano la presenza di idee stereotipate in merito a presunte caratteristiche appartenenti a maschi e femmine</a:t>
            </a:r>
            <a:r>
              <a:rPr lang="it-IT" dirty="0" smtClean="0">
                <a:solidFill>
                  <a:schemeClr val="accent1"/>
                </a:solidFill>
              </a:rPr>
              <a:t>….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Attribuzioni positive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62000" y="685800"/>
          <a:ext cx="6777038" cy="403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66586">
                <a:tc>
                  <a:txBody>
                    <a:bodyPr/>
                    <a:lstStyle/>
                    <a:p>
                      <a:r>
                        <a:rPr lang="it-IT" dirty="0" smtClean="0"/>
                        <a:t>maschi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femmine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Coraggiosi                              94%         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Calme                                      87%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Forti                                        94%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Ordinate                                  87%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Non vanitosi                           73%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Gentili                                     86%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Non Pettegoli                          67%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Non piagnucolosi                    63%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Socievoli                                 57%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Socievoli                                 71%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Attribuzioni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</a:rPr>
                        <a:t> positive                  6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Attribuzioni positive                  4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9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Attribuzioni negative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62000" y="685800"/>
          <a:ext cx="6777038" cy="403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66586">
                <a:tc>
                  <a:txBody>
                    <a:bodyPr/>
                    <a:lstStyle/>
                    <a:p>
                      <a:r>
                        <a:rPr lang="it-IT" dirty="0" smtClean="0"/>
                        <a:t>maschi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femmine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Violenti                                   92%         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Fragili                                      87%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Maneschi                                90%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Deboli                                     81%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Aggressivi                               87%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Vanitose                                  80%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Disordinati</a:t>
                      </a:r>
                      <a:r>
                        <a:rPr lang="it-IT" baseline="0" dirty="0" smtClean="0"/>
                        <a:t>                              84%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Timide                                     80%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Pettegole                                 73%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Piagnucolose                           71%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Capricciose                             64%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Chiaccherone</a:t>
                      </a:r>
                      <a:r>
                        <a:rPr lang="it-IT" dirty="0" smtClean="0"/>
                        <a:t>                          64%</a:t>
                      </a:r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Attribuzioni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</a:rPr>
                        <a:t> negative                 4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Attribuzioni negative                 8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5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 – Progetto «Che Genere di Cultura?»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843808" y="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La scuola per tutti????</a:t>
            </a:r>
            <a:endParaRPr lang="it-IT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il lavoro è per tutti?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 progetto «Che Genere di Cultura?»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7280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Professioni…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Lavori femminili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</a:pPr>
            <a:endParaRPr lang="it-IT" dirty="0">
              <a:solidFill>
                <a:schemeClr val="accent1"/>
              </a:solidFill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</a:rPr>
              <a:t>Estetista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</a:rPr>
              <a:t>Badante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</a:rPr>
              <a:t>Casalinga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</a:rPr>
              <a:t>Sarta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</a:rPr>
              <a:t>Baby </a:t>
            </a:r>
            <a:r>
              <a:rPr lang="it-IT" dirty="0" err="1">
                <a:solidFill>
                  <a:srgbClr val="000000"/>
                </a:solidFill>
              </a:rPr>
              <a:t>sitter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</a:rPr>
              <a:t>Cassiera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dirty="0">
                <a:solidFill>
                  <a:srgbClr val="000000"/>
                </a:solidFill>
              </a:rPr>
              <a:t>Maestra d’asilo</a:t>
            </a:r>
            <a:endParaRPr lang="it-IT" dirty="0">
              <a:latin typeface="Arial"/>
            </a:endParaRPr>
          </a:p>
          <a:p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Lavori non indicati per donne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it-IT" dirty="0" smtClean="0"/>
              <a:t>Camionista</a:t>
            </a:r>
            <a:endParaRPr lang="it-IT" dirty="0"/>
          </a:p>
          <a:p>
            <a:pPr fontAlgn="t"/>
            <a:r>
              <a:rPr lang="it-IT" dirty="0"/>
              <a:t>Soldato</a:t>
            </a:r>
          </a:p>
          <a:p>
            <a:pPr fontAlgn="t"/>
            <a:r>
              <a:rPr lang="it-IT" dirty="0"/>
              <a:t>Pilota d’aereo</a:t>
            </a:r>
          </a:p>
          <a:p>
            <a:pPr fontAlgn="t"/>
            <a:r>
              <a:rPr lang="it-IT" dirty="0"/>
              <a:t>Elettricista</a:t>
            </a:r>
          </a:p>
          <a:p>
            <a:pPr fontAlgn="t"/>
            <a:r>
              <a:rPr lang="it-IT" dirty="0"/>
              <a:t>Muratore</a:t>
            </a:r>
          </a:p>
          <a:p>
            <a:pPr fontAlgn="t"/>
            <a:r>
              <a:rPr lang="it-IT" dirty="0"/>
              <a:t>Idraulico</a:t>
            </a:r>
          </a:p>
          <a:p>
            <a:pPr fontAlgn="t"/>
            <a:r>
              <a:rPr lang="it-IT" dirty="0"/>
              <a:t>Poliziotto</a:t>
            </a:r>
          </a:p>
          <a:p>
            <a:pPr fontAlgn="t"/>
            <a:r>
              <a:rPr lang="it-IT" dirty="0"/>
              <a:t>Ingegnere</a:t>
            </a:r>
          </a:p>
          <a:p>
            <a:pPr fontAlgn="t"/>
            <a:r>
              <a:rPr lang="it-IT" dirty="0"/>
              <a:t>Fisico nucleare</a:t>
            </a:r>
          </a:p>
          <a:p>
            <a:pPr fontAlgn="t"/>
            <a:r>
              <a:rPr lang="it-IT" dirty="0"/>
              <a:t>Calciatore</a:t>
            </a:r>
          </a:p>
          <a:p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1514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3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Concludendo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Occorre l’integrazione di una pedagogia di genere che </a:t>
            </a:r>
            <a:r>
              <a:rPr lang="it-IT" dirty="0" smtClean="0"/>
              <a:t>attraverso metodologie appropriate possa </a:t>
            </a:r>
            <a:r>
              <a:rPr lang="it-IT" dirty="0" smtClean="0"/>
              <a:t> evitare la cristallizzazione di stereotipi </a:t>
            </a:r>
          </a:p>
          <a:p>
            <a:r>
              <a:rPr lang="it-IT" dirty="0"/>
              <a:t>U</a:t>
            </a:r>
            <a:r>
              <a:rPr lang="it-IT" dirty="0" smtClean="0"/>
              <a:t>na pedagogia che «</a:t>
            </a:r>
            <a:r>
              <a:rPr lang="it-IT" i="1" dirty="0" smtClean="0"/>
              <a:t>pensi, organizzi e concordi</a:t>
            </a:r>
            <a:r>
              <a:rPr lang="it-IT" dirty="0" smtClean="0"/>
              <a:t>» l’educazione esplicita e implicita in modo coerente</a:t>
            </a:r>
          </a:p>
          <a:p>
            <a:r>
              <a:rPr lang="it-IT" dirty="0" smtClean="0"/>
              <a:t>Che permetta la decostruzione di alcune immagini comuni condivise che impediscono scelte libere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2066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3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Educazione esplicita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Pensata, organizzata, concordata</a:t>
            </a:r>
          </a:p>
          <a:p>
            <a:r>
              <a:rPr lang="it-IT" dirty="0" smtClean="0"/>
              <a:t>POF</a:t>
            </a:r>
          </a:p>
          <a:p>
            <a:r>
              <a:rPr lang="it-IT" dirty="0" smtClean="0"/>
              <a:t>Che si articola per i diversi gradi dell’istruzione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9000"/>
            <a:ext cx="10953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2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Documenti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Documenti progetto:</a:t>
            </a:r>
          </a:p>
          <a:p>
            <a:r>
              <a:rPr lang="it-IT" dirty="0" smtClean="0">
                <a:hlinkClick r:id="rId2"/>
              </a:rPr>
              <a:t>http://www.pariopportunita.provincia.venezia.it</a:t>
            </a:r>
            <a:r>
              <a:rPr lang="it-IT" dirty="0" smtClean="0"/>
              <a:t> </a:t>
            </a:r>
          </a:p>
          <a:p>
            <a:r>
              <a:rPr lang="it-IT" dirty="0" smtClean="0"/>
              <a:t>Progetti conclusi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 riferimenti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</a:t>
            </a:r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5800"/>
            <a:ext cx="7776864" cy="43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Grazie per l’attenzione!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600" dirty="0" smtClean="0"/>
              <a:t>Julia </a:t>
            </a:r>
            <a:r>
              <a:rPr lang="it-IT" sz="1600" dirty="0"/>
              <a:t>Di Campo </a:t>
            </a:r>
          </a:p>
          <a:p>
            <a:pPr marL="0" indent="0">
              <a:buNone/>
            </a:pPr>
            <a:r>
              <a:rPr lang="it-IT" sz="1600" dirty="0"/>
              <a:t>Dottoranda di ricerca in Scienze Pedagogiche, dell’Educazione e della Formazione, Dipartimento </a:t>
            </a:r>
            <a:r>
              <a:rPr lang="it-IT" sz="1600" dirty="0" smtClean="0"/>
              <a:t>FISPPA</a:t>
            </a:r>
          </a:p>
          <a:p>
            <a:pPr marL="0" indent="0">
              <a:buNone/>
            </a:pPr>
            <a:r>
              <a:rPr lang="it-IT" sz="1600" dirty="0" smtClean="0"/>
              <a:t>E-mail: juliad@tin.it</a:t>
            </a:r>
            <a:endParaRPr lang="it-IT" sz="1600" dirty="0"/>
          </a:p>
          <a:p>
            <a:pPr marL="0" indent="0">
              <a:buNone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 Julia Di Campo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6" t="33944" r="37037" b="25406"/>
          <a:stretch/>
        </p:blipFill>
        <p:spPr bwMode="auto">
          <a:xfrm>
            <a:off x="5112061" y="3501008"/>
            <a:ext cx="2808312" cy="234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cirsg.unipd.it/wp-content/uploads/2015/05/cirsg-logo-01-low.png">
            <a:hlinkClick r:id="rId3" tooltip="Centro Interdipartimentale di Ricerca Studi di Genere Hom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8410"/>
            <a:ext cx="2160240" cy="19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Educazione implicita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Insieme di comportamenti/azioni messi in atto in modo più o meno intenzionale</a:t>
            </a:r>
          </a:p>
          <a:p>
            <a:r>
              <a:rPr lang="it-IT" dirty="0" smtClean="0"/>
              <a:t>Veicolata in contesti diversi</a:t>
            </a:r>
          </a:p>
          <a:p>
            <a:r>
              <a:rPr lang="it-IT" dirty="0" smtClean="0"/>
              <a:t>Con strumenti diversi</a:t>
            </a:r>
          </a:p>
          <a:p>
            <a:r>
              <a:rPr lang="it-IT" dirty="0"/>
              <a:t>D</a:t>
            </a:r>
            <a:r>
              <a:rPr lang="it-IT" dirty="0" smtClean="0"/>
              <a:t>iffusa attraverso giochi, giocattoli, fiabe, narrazioni e non solo..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91" y="4365104"/>
            <a:ext cx="2468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4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Riflessioni in corso…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anni  </a:t>
            </a:r>
            <a:r>
              <a:rPr lang="it-IT" dirty="0" smtClean="0"/>
              <a:t>il pensiero dominante è stato quello di una </a:t>
            </a:r>
            <a:r>
              <a:rPr lang="it-IT" dirty="0" smtClean="0"/>
              <a:t>«presunta </a:t>
            </a:r>
            <a:r>
              <a:rPr lang="it-IT" dirty="0" smtClean="0"/>
              <a:t>educazione </a:t>
            </a:r>
            <a:r>
              <a:rPr lang="it-IT" dirty="0" smtClean="0"/>
              <a:t>neutra</a:t>
            </a:r>
            <a:r>
              <a:rPr lang="it-IT" dirty="0" smtClean="0"/>
              <a:t>» 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smtClean="0"/>
              <a:t>Invece..</a:t>
            </a:r>
            <a:endParaRPr lang="it-IT" dirty="0" smtClean="0"/>
          </a:p>
          <a:p>
            <a:r>
              <a:rPr lang="it-IT" dirty="0" smtClean="0"/>
              <a:t>«In ogni sistema sociale bambini e bambine, donne e uomini ricevono un’educazione diversa» (S. </a:t>
            </a:r>
            <a:r>
              <a:rPr lang="it-IT" dirty="0" err="1" smtClean="0"/>
              <a:t>Ulivieri</a:t>
            </a:r>
            <a:r>
              <a:rPr lang="it-IT" dirty="0" smtClean="0"/>
              <a:t>)</a:t>
            </a:r>
          </a:p>
          <a:p>
            <a:r>
              <a:rPr lang="it-IT" dirty="0" smtClean="0"/>
              <a:t>Veicolata in modo implicito ed esplicito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7686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2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esempio: stereotipo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Immagine </a:t>
            </a:r>
            <a:r>
              <a:rPr lang="it-IT" b="1" dirty="0"/>
              <a:t>comune condivisa</a:t>
            </a:r>
          </a:p>
          <a:p>
            <a:r>
              <a:rPr lang="it-IT" dirty="0"/>
              <a:t>Tutti </a:t>
            </a:r>
            <a:r>
              <a:rPr lang="it-IT" dirty="0" smtClean="0"/>
              <a:t> e tutte abbiamo </a:t>
            </a:r>
            <a:r>
              <a:rPr lang="it-IT" dirty="0"/>
              <a:t>introiettato degli stereotipi che servono a rendere più semplice il nostro modo di comunicare</a:t>
            </a:r>
          </a:p>
          <a:p>
            <a:r>
              <a:rPr lang="it-IT" dirty="0"/>
              <a:t>Gli stereotipi fanno parte della cultura in cui si vive e vengono utilizzati per definire delle immagini mentali comuni da utilizzare all’interno di un gruppo sociale più o meno </a:t>
            </a:r>
            <a:r>
              <a:rPr lang="it-IT" dirty="0" smtClean="0"/>
              <a:t>esteso</a:t>
            </a:r>
          </a:p>
          <a:p>
            <a:r>
              <a:rPr lang="it-IT" dirty="0" smtClean="0"/>
              <a:t>Pensiamo…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Padova 10/12/2015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 Julia Di Campo</a:t>
            </a:r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3239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2050" name="Picture 2" descr="C:\Users\radio offic\Pictures\Immagini Julia\cavallo bi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48245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768752" cy="4680520"/>
          </a:xfrm>
        </p:spPr>
      </p:pic>
    </p:spTree>
    <p:extLst>
      <p:ext uri="{BB962C8B-B14F-4D97-AF65-F5344CB8AC3E}">
        <p14:creationId xmlns:p14="http://schemas.microsoft.com/office/powerpoint/2010/main" val="39239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1682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la strega cattiva…?</a:t>
            </a:r>
            <a:endParaRPr lang="it-IT" dirty="0"/>
          </a:p>
        </p:txBody>
      </p:sp>
      <p:pic>
        <p:nvPicPr>
          <p:cNvPr id="4098" name="Picture 2" descr="C:\Users\radio offic\Pictures\Immagini Julia\stre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712" y="685800"/>
            <a:ext cx="52163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Padova 10/12/2015</a:t>
            </a:r>
            <a:endParaRPr lang="it-IT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Dott.ssa Julia Di Campo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691</Words>
  <Application>Microsoft Office PowerPoint</Application>
  <PresentationFormat>Presentazione su schermo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NewsPrint</vt:lpstr>
      <vt:lpstr>1_NewsPrint</vt:lpstr>
      <vt:lpstr>2_NewsPrint</vt:lpstr>
      <vt:lpstr>3_NewsPrint</vt:lpstr>
      <vt:lpstr>4_NewsPrint</vt:lpstr>
      <vt:lpstr>5_NewsPrint</vt:lpstr>
      <vt:lpstr>6_NewsPrint</vt:lpstr>
      <vt:lpstr>7_NewsPrint</vt:lpstr>
      <vt:lpstr>9_NewsPrint</vt:lpstr>
      <vt:lpstr>8_NewsPrint</vt:lpstr>
      <vt:lpstr>10_NewsPrint</vt:lpstr>
      <vt:lpstr>11_NewsPrint</vt:lpstr>
      <vt:lpstr>  Educazione di genere?  Sempre fatta! UNA RIFLESSIONE TRA EDUCAZIONE E PEDAGOGIA   </vt:lpstr>
      <vt:lpstr>Educazione esplicita</vt:lpstr>
      <vt:lpstr>Educazione implicita</vt:lpstr>
      <vt:lpstr>Riflessioni in corso…</vt:lpstr>
      <vt:lpstr>Un esempio: stereotipo</vt:lpstr>
      <vt:lpstr>Presentazione standard di PowerPoint</vt:lpstr>
      <vt:lpstr>Presentazione standard di PowerPoint</vt:lpstr>
      <vt:lpstr>Presentazione standard di PowerPoint</vt:lpstr>
      <vt:lpstr>E la strega cattiva…?</vt:lpstr>
      <vt:lpstr>Persistenza stereotipi</vt:lpstr>
      <vt:lpstr>Segregazione formativa</vt:lpstr>
      <vt:lpstr>  Contesto locale    un progetto…</vt:lpstr>
      <vt:lpstr>Alcuni dati elementari</vt:lpstr>
      <vt:lpstr>Attribuzioni positive</vt:lpstr>
      <vt:lpstr>Attribuzioni negative</vt:lpstr>
      <vt:lpstr>Presentazione standard di PowerPoint</vt:lpstr>
      <vt:lpstr>E il lavoro è per tutti?</vt:lpstr>
      <vt:lpstr>Professioni…</vt:lpstr>
      <vt:lpstr>Concludendo…</vt:lpstr>
      <vt:lpstr>Documenti progetto</vt:lpstr>
      <vt:lpstr>Bibliografia riferimenti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radio offic</dc:creator>
  <cp:lastModifiedBy>radio offic</cp:lastModifiedBy>
  <cp:revision>108</cp:revision>
  <dcterms:created xsi:type="dcterms:W3CDTF">2014-10-27T10:22:50Z</dcterms:created>
  <dcterms:modified xsi:type="dcterms:W3CDTF">2015-12-09T23:51:16Z</dcterms:modified>
</cp:coreProperties>
</file>